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37.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42.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98" r:id="rId2"/>
    <p:sldId id="299" r:id="rId3"/>
    <p:sldId id="280" r:id="rId4"/>
    <p:sldId id="281" r:id="rId5"/>
    <p:sldId id="300" r:id="rId6"/>
    <p:sldId id="283" r:id="rId7"/>
    <p:sldId id="301" r:id="rId8"/>
    <p:sldId id="303" r:id="rId9"/>
    <p:sldId id="304" r:id="rId10"/>
    <p:sldId id="285" r:id="rId11"/>
    <p:sldId id="286" r:id="rId12"/>
    <p:sldId id="287" r:id="rId13"/>
    <p:sldId id="288" r:id="rId14"/>
    <p:sldId id="289" r:id="rId15"/>
    <p:sldId id="290" r:id="rId16"/>
    <p:sldId id="291" r:id="rId17"/>
    <p:sldId id="305" r:id="rId18"/>
    <p:sldId id="307" r:id="rId19"/>
    <p:sldId id="306" r:id="rId20"/>
    <p:sldId id="302" r:id="rId21"/>
    <p:sldId id="292" r:id="rId22"/>
    <p:sldId id="293" r:id="rId23"/>
    <p:sldId id="294" r:id="rId24"/>
    <p:sldId id="295" r:id="rId25"/>
    <p:sldId id="296" r:id="rId26"/>
    <p:sldId id="297" r:id="rId27"/>
    <p:sldId id="309" r:id="rId28"/>
    <p:sldId id="312" r:id="rId29"/>
    <p:sldId id="314" r:id="rId30"/>
    <p:sldId id="308" r:id="rId31"/>
    <p:sldId id="311" r:id="rId32"/>
    <p:sldId id="310" r:id="rId33"/>
    <p:sldId id="315" r:id="rId34"/>
    <p:sldId id="316" r:id="rId35"/>
    <p:sldId id="318" r:id="rId36"/>
    <p:sldId id="317" r:id="rId37"/>
    <p:sldId id="320" r:id="rId38"/>
    <p:sldId id="319" r:id="rId39"/>
    <p:sldId id="321" r:id="rId40"/>
    <p:sldId id="313" r:id="rId41"/>
    <p:sldId id="322" r:id="rId42"/>
    <p:sldId id="323"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5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E7BEF0D-4239-4B3E-ACBD-680BB8F569D1}"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909297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0A624B7-5A80-4FEA-B045-34520652C0E1}"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314366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3831EA6-DAC1-4A0D-939D-4C7433FF3E40}"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3220837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DF92A6F-6267-42C4-BAAF-7E22FE62BFE5}"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3941492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4DF2409-5D95-445B-980E-C4A83112B8C7}"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588302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3016935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E951DD4-C521-48A6-95E3-A2F5C0E02340}"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004929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AFF4EE9-35A0-4A1B-BE4A-41C73CCA22E9}"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3897176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F303ECF-6972-431B-B6CB-33A89BF45898}"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616808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BABBBEF-4CD2-4C1A-B48F-9B4F25FEF3D8}"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3272750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156134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F7EF358-D635-4961-A4CC-EF184FC49405}"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3437080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AC77C9-1135-4780-AF19-EEBA1547F84E}"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526065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1" smtClean="0">
                <a:solidFill>
                  <a:schemeClr val="accent2"/>
                </a:solidFill>
                <a:effectLst>
                  <a:outerShdw blurRad="38100" dist="38100" dir="2700000" algn="tl">
                    <a:srgbClr val="C0C0C0"/>
                  </a:outerShdw>
                </a:effectLs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3" name="Rectangle 6"/>
          <p:cNvSpPr>
            <a:spLocks noGrp="1" noChangeArrowheads="1"/>
          </p:cNvSpPr>
          <p:nvPr>
            <p:ph type="sldNum" sz="quarter" idx="4"/>
          </p:nvPr>
        </p:nvSpPr>
        <p:spPr bwMode="auto">
          <a:xfrm>
            <a:off x="60960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smtClean="0">
                <a:solidFill>
                  <a:schemeClr val="accent2"/>
                </a:solidFill>
                <a:effectLst>
                  <a:outerShdw blurRad="38100" dist="38100" dir="2700000" algn="tl">
                    <a:srgbClr val="C0C0C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D0DBF84-31D3-420A-9186-DD6D15489080}"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5" name="Picture 4">
            <a:extLst>
              <a:ext uri="{FF2B5EF4-FFF2-40B4-BE49-F238E27FC236}">
                <a16:creationId xmlns:a16="http://schemas.microsoft.com/office/drawing/2014/main" id="{8101A807-3535-4BD9-8A3C-EB5A952887AC}"/>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5803900"/>
            <a:ext cx="957263" cy="1009650"/>
          </a:xfrm>
          <a:prstGeom prst="rect">
            <a:avLst/>
          </a:prstGeom>
        </p:spPr>
      </p:pic>
    </p:spTree>
    <p:extLst>
      <p:ext uri="{BB962C8B-B14F-4D97-AF65-F5344CB8AC3E}">
        <p14:creationId xmlns:p14="http://schemas.microsoft.com/office/powerpoint/2010/main" val="21516040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E98E-77F3-4E1B-BA67-0F7B67513716}"/>
              </a:ext>
            </a:extLst>
          </p:cNvPr>
          <p:cNvSpPr>
            <a:spLocks noGrp="1"/>
          </p:cNvSpPr>
          <p:nvPr>
            <p:ph type="ctrTitle"/>
          </p:nvPr>
        </p:nvSpPr>
        <p:spPr>
          <a:xfrm>
            <a:off x="685800" y="1464503"/>
            <a:ext cx="7772400" cy="1470025"/>
          </a:xfrm>
        </p:spPr>
        <p:txBody>
          <a:bodyPr/>
          <a:lstStyle/>
          <a:p>
            <a:r>
              <a:rPr lang="en-US" b="1" dirty="0">
                <a:solidFill>
                  <a:srgbClr val="C00000"/>
                </a:solidFill>
                <a:latin typeface="Times New Roman" panose="02020603050405020304" pitchFamily="18" charset="0"/>
                <a:cs typeface="Times New Roman" panose="02020603050405020304" pitchFamily="18" charset="0"/>
              </a:rPr>
              <a:t>Reciprocating Machine Tools</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17DD5DD-9828-4CE5-8869-08DE04DD0AC2}"/>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F274292C-C891-4A0B-A08A-1A5DDE991E3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7BEF0D-4239-4B3E-ACBD-680BB8F569D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3140527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62000"/>
            <a:ext cx="8229600" cy="5245291"/>
          </a:xfrm>
        </p:spPr>
        <p:txBody>
          <a:bodyPr>
            <a:normAutofit fontScale="62500" lnSpcReduction="20000"/>
          </a:bodyPr>
          <a:lstStyle/>
          <a:p>
            <a:pPr algn="just">
              <a:lnSpc>
                <a:spcPct val="200000"/>
              </a:lnSpc>
            </a:pPr>
            <a:r>
              <a:rPr lang="en-US" sz="4000" b="1" dirty="0">
                <a:latin typeface="Times New Roman" panose="02020603050405020304" pitchFamily="18" charset="0"/>
                <a:cs typeface="Times New Roman" panose="02020603050405020304" pitchFamily="18" charset="0"/>
              </a:rPr>
              <a:t>Base:</a:t>
            </a:r>
            <a:r>
              <a:rPr lang="en-US" sz="4000" dirty="0">
                <a:latin typeface="Times New Roman" panose="02020603050405020304" pitchFamily="18" charset="0"/>
                <a:cs typeface="Times New Roman" panose="02020603050405020304" pitchFamily="18" charset="0"/>
              </a:rPr>
              <a:t> It is a heavy structure of cast iron which supports other parts of a shaper.</a:t>
            </a:r>
          </a:p>
          <a:p>
            <a:pPr algn="just">
              <a:lnSpc>
                <a:spcPct val="200000"/>
              </a:lnSpc>
            </a:pPr>
            <a:r>
              <a:rPr lang="en-US" sz="4000" b="1" dirty="0">
                <a:latin typeface="Times New Roman" panose="02020603050405020304" pitchFamily="18" charset="0"/>
                <a:cs typeface="Times New Roman" panose="02020603050405020304" pitchFamily="18" charset="0"/>
              </a:rPr>
              <a:t>Column:</a:t>
            </a:r>
            <a:r>
              <a:rPr lang="en-US" sz="4000" dirty="0">
                <a:latin typeface="Times New Roman" panose="02020603050405020304" pitchFamily="18" charset="0"/>
                <a:cs typeface="Times New Roman" panose="02020603050405020304" pitchFamily="18" charset="0"/>
              </a:rPr>
              <a:t> It is a box-like structure made up of cast iron and mounted upon the base. It contains the </a:t>
            </a:r>
            <a:r>
              <a:rPr lang="en-US" sz="4000" b="1" dirty="0">
                <a:latin typeface="Times New Roman" panose="02020603050405020304" pitchFamily="18" charset="0"/>
                <a:cs typeface="Times New Roman" panose="02020603050405020304" pitchFamily="18" charset="0"/>
              </a:rPr>
              <a:t>driving mechanism </a:t>
            </a:r>
            <a:r>
              <a:rPr lang="en-US" sz="4000" dirty="0">
                <a:latin typeface="Times New Roman" panose="02020603050405020304" pitchFamily="18" charset="0"/>
                <a:cs typeface="Times New Roman" panose="02020603050405020304" pitchFamily="18" charset="0"/>
              </a:rPr>
              <a:t>and is provided with </a:t>
            </a:r>
            <a:r>
              <a:rPr lang="en-US" sz="4000" b="1" dirty="0">
                <a:latin typeface="Times New Roman" panose="02020603050405020304" pitchFamily="18" charset="0"/>
                <a:cs typeface="Times New Roman" panose="02020603050405020304" pitchFamily="18" charset="0"/>
              </a:rPr>
              <a:t>two machined guide ways</a:t>
            </a:r>
            <a:r>
              <a:rPr lang="en-US" sz="4000" dirty="0">
                <a:latin typeface="Times New Roman" panose="02020603050405020304" pitchFamily="18" charset="0"/>
                <a:cs typeface="Times New Roman" panose="02020603050405020304" pitchFamily="18" charset="0"/>
              </a:rPr>
              <a:t> on the top of it on which the ram reciprocates.</a:t>
            </a:r>
          </a:p>
        </p:txBody>
      </p:sp>
    </p:spTree>
    <p:extLst>
      <p:ext uri="{BB962C8B-B14F-4D97-AF65-F5344CB8AC3E}">
        <p14:creationId xmlns:p14="http://schemas.microsoft.com/office/powerpoint/2010/main" val="272691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321491"/>
          </a:xfrm>
        </p:spPr>
        <p:txBody>
          <a:bodyPr>
            <a:noAutofit/>
          </a:bodyPr>
          <a:lstStyle/>
          <a:p>
            <a:pPr algn="just">
              <a:lnSpc>
                <a:spcPct val="180000"/>
              </a:lnSpc>
            </a:pPr>
            <a:r>
              <a:rPr lang="en-US" sz="2400" b="1" dirty="0">
                <a:latin typeface="Times New Roman" panose="02020603050405020304" pitchFamily="18" charset="0"/>
                <a:cs typeface="Times New Roman" panose="02020603050405020304" pitchFamily="18" charset="0"/>
              </a:rPr>
              <a:t>Ram:</a:t>
            </a:r>
            <a:r>
              <a:rPr lang="en-US" sz="2400" dirty="0">
                <a:latin typeface="Times New Roman" panose="02020603050405020304" pitchFamily="18" charset="0"/>
                <a:cs typeface="Times New Roman" panose="02020603050405020304" pitchFamily="18" charset="0"/>
              </a:rPr>
              <a:t> It is a reciprocating member which reciprocates on the guide ways provided above the column. It carries a tool-slide on its head and a mechanism for adjusting the stroke length.</a:t>
            </a:r>
          </a:p>
          <a:p>
            <a:pPr algn="just">
              <a:lnSpc>
                <a:spcPct val="180000"/>
              </a:lnSpc>
            </a:pPr>
            <a:r>
              <a:rPr lang="en-US" sz="2400" b="1" dirty="0">
                <a:latin typeface="Times New Roman" panose="02020603050405020304" pitchFamily="18" charset="0"/>
                <a:cs typeface="Times New Roman" panose="02020603050405020304" pitchFamily="18" charset="0"/>
              </a:rPr>
              <a:t>Tool head</a:t>
            </a:r>
            <a:r>
              <a:rPr lang="en-US" sz="2400" dirty="0">
                <a:latin typeface="Times New Roman" panose="02020603050405020304" pitchFamily="18" charset="0"/>
                <a:cs typeface="Times New Roman" panose="02020603050405020304" pitchFamily="18" charset="0"/>
              </a:rPr>
              <a:t>: It is attached to the front portion of the ram with the help of a nut and a bolt. It is used to hold the tool rigidly, it also provides the vertical and angular movements to the tool for cutting.</a:t>
            </a:r>
          </a:p>
        </p:txBody>
      </p:sp>
    </p:spTree>
    <p:extLst>
      <p:ext uri="{BB962C8B-B14F-4D97-AF65-F5344CB8AC3E}">
        <p14:creationId xmlns:p14="http://schemas.microsoft.com/office/powerpoint/2010/main" val="138301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550091"/>
          </a:xfrm>
        </p:spPr>
        <p:txBody>
          <a:bodyPr>
            <a:normAutofit/>
          </a:bodyPr>
          <a:lstStyle/>
          <a:p>
            <a:pPr algn="just">
              <a:lnSpc>
                <a:spcPct val="200000"/>
              </a:lnSpc>
            </a:pPr>
            <a:r>
              <a:rPr lang="en-US" sz="2500" b="1" dirty="0">
                <a:latin typeface="Times New Roman" panose="02020603050405020304" pitchFamily="18" charset="0"/>
                <a:cs typeface="Times New Roman" panose="02020603050405020304" pitchFamily="18" charset="0"/>
              </a:rPr>
              <a:t>Cross-rail:</a:t>
            </a:r>
            <a:r>
              <a:rPr lang="en-US" sz="2500" dirty="0">
                <a:latin typeface="Times New Roman" panose="02020603050405020304" pitchFamily="18" charset="0"/>
                <a:cs typeface="Times New Roman" panose="02020603050405020304" pitchFamily="18" charset="0"/>
              </a:rPr>
              <a:t> It is attached to the front vertical portion of the column. It is used for the two purposes:</a:t>
            </a:r>
          </a:p>
          <a:p>
            <a:pPr algn="just">
              <a:lnSpc>
                <a:spcPct val="200000"/>
              </a:lnSpc>
              <a:buNone/>
            </a:pPr>
            <a:r>
              <a:rPr lang="en-US" sz="2500" dirty="0">
                <a:latin typeface="Times New Roman" panose="02020603050405020304" pitchFamily="18" charset="0"/>
                <a:cs typeface="Times New Roman" panose="02020603050405020304" pitchFamily="18" charset="0"/>
              </a:rPr>
              <a:t>(a) It helps in elevating the table over the column in the upward direction, and</a:t>
            </a:r>
          </a:p>
          <a:p>
            <a:pPr algn="just">
              <a:lnSpc>
                <a:spcPct val="200000"/>
              </a:lnSpc>
              <a:buNone/>
            </a:pPr>
            <a:r>
              <a:rPr lang="en-US" sz="2500" dirty="0">
                <a:latin typeface="Times New Roman" panose="02020603050405020304" pitchFamily="18" charset="0"/>
                <a:cs typeface="Times New Roman" panose="02020603050405020304" pitchFamily="18" charset="0"/>
              </a:rPr>
              <a:t>(b) The table can be moved in a direction perpendicular to the axis of the ram over this cross rail.</a:t>
            </a:r>
          </a:p>
          <a:p>
            <a:pPr algn="just">
              <a:lnSpc>
                <a:spcPct val="200000"/>
              </a:lnSpc>
            </a:pP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817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1"/>
            <a:ext cx="8229600" cy="1676400"/>
          </a:xfrm>
        </p:spPr>
        <p:txBody>
          <a:bodyPr/>
          <a:lstStyle/>
          <a:p>
            <a:pPr algn="just">
              <a:lnSpc>
                <a:spcPct val="150000"/>
              </a:lnSpc>
            </a:pPr>
            <a:r>
              <a:rPr lang="en-US" sz="2300" b="1" dirty="0">
                <a:latin typeface="Times New Roman" panose="02020603050405020304" pitchFamily="18" charset="0"/>
                <a:cs typeface="Times New Roman" panose="02020603050405020304" pitchFamily="18" charset="0"/>
              </a:rPr>
              <a:t>Table:</a:t>
            </a:r>
            <a:r>
              <a:rPr lang="en-US" sz="2300" dirty="0">
                <a:latin typeface="Times New Roman" panose="02020603050405020304" pitchFamily="18" charset="0"/>
                <a:cs typeface="Times New Roman" panose="02020603050405020304" pitchFamily="18" charset="0"/>
              </a:rPr>
              <a:t> It is used for holding the work piece. It can be adjusted horizontally and vertically with the help of spindles.</a:t>
            </a:r>
          </a:p>
          <a:p>
            <a:pPr algn="just">
              <a:lnSpc>
                <a:spcPct val="150000"/>
              </a:lnSpc>
            </a:pPr>
            <a:endParaRPr lang="en-US" sz="2300"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rotWithShape="1">
          <a:blip r:embed="rId2" cstate="print"/>
          <a:srcRect l="13309" r="5669"/>
          <a:stretch/>
        </p:blipFill>
        <p:spPr bwMode="auto">
          <a:xfrm>
            <a:off x="1343613" y="1630018"/>
            <a:ext cx="7207063" cy="3445566"/>
          </a:xfrm>
          <a:prstGeom prst="rect">
            <a:avLst/>
          </a:prstGeom>
          <a:noFill/>
          <a:ln w="9525">
            <a:noFill/>
            <a:miter lim="800000"/>
            <a:headEnd/>
            <a:tailEnd/>
          </a:ln>
        </p:spPr>
      </p:pic>
      <p:sp>
        <p:nvSpPr>
          <p:cNvPr id="5" name="TextBox 4"/>
          <p:cNvSpPr txBox="1"/>
          <p:nvPr/>
        </p:nvSpPr>
        <p:spPr>
          <a:xfrm>
            <a:off x="2286000" y="5867400"/>
            <a:ext cx="5322291" cy="369332"/>
          </a:xfrm>
          <a:prstGeom prst="rect">
            <a:avLst/>
          </a:prstGeom>
          <a:noFill/>
        </p:spPr>
        <p:txBody>
          <a:bodyPr wrap="none" rtlCol="0">
            <a:spAutoFit/>
          </a:bodyPr>
          <a:lstStyle/>
          <a:p>
            <a:r>
              <a:rPr lang="en-US" dirty="0"/>
              <a:t>Cutting action and functioning of clapper box</a:t>
            </a:r>
          </a:p>
        </p:txBody>
      </p:sp>
    </p:spTree>
    <p:extLst>
      <p:ext uri="{BB962C8B-B14F-4D97-AF65-F5344CB8AC3E}">
        <p14:creationId xmlns:p14="http://schemas.microsoft.com/office/powerpoint/2010/main" val="3787095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2077623"/>
            <a:ext cx="8229600" cy="3644348"/>
          </a:xfrm>
        </p:spPr>
        <p:txBody>
          <a:bodyPr>
            <a:noAutofit/>
          </a:bodyPr>
          <a:lstStyle/>
          <a:p>
            <a:pPr algn="just">
              <a:lnSpc>
                <a:spcPct val="150000"/>
              </a:lnSpc>
            </a:pPr>
            <a:r>
              <a:rPr lang="en-US" sz="2400" dirty="0">
                <a:latin typeface="Times New Roman" panose="02020603050405020304" pitchFamily="18" charset="0"/>
                <a:cs typeface="Times New Roman" panose="02020603050405020304" pitchFamily="18" charset="0"/>
              </a:rPr>
              <a:t>In a shaper, rotary motion of the drive is converted into reciprocating motion of the ram by the mechanism housed within the column or the machine.</a:t>
            </a:r>
          </a:p>
          <a:p>
            <a:pPr algn="just">
              <a:lnSpc>
                <a:spcPct val="150000"/>
              </a:lnSpc>
            </a:pPr>
            <a:r>
              <a:rPr lang="en-US" sz="2400" dirty="0">
                <a:latin typeface="Times New Roman" panose="02020603050405020304" pitchFamily="18" charset="0"/>
                <a:cs typeface="Times New Roman" panose="02020603050405020304" pitchFamily="18" charset="0"/>
              </a:rPr>
              <a:t>In a shaper metal is removed in the forward cutting stroke.</a:t>
            </a:r>
          </a:p>
          <a:p>
            <a:pPr algn="just">
              <a:lnSpc>
                <a:spcPct val="150000"/>
              </a:lnSpc>
            </a:pPr>
            <a:r>
              <a:rPr lang="en-US" sz="2400" dirty="0">
                <a:latin typeface="Times New Roman" panose="02020603050405020304" pitchFamily="18" charset="0"/>
                <a:cs typeface="Times New Roman" panose="02020603050405020304" pitchFamily="18" charset="0"/>
              </a:rPr>
              <a:t>The return stroke goes idle and no metal is removed during this period.</a:t>
            </a:r>
          </a:p>
        </p:txBody>
      </p:sp>
      <p:sp>
        <p:nvSpPr>
          <p:cNvPr id="3" name="Title 2"/>
          <p:cNvSpPr>
            <a:spLocks noGrp="1"/>
          </p:cNvSpPr>
          <p:nvPr>
            <p:ph type="title"/>
          </p:nvPr>
        </p:nvSpPr>
        <p:spPr>
          <a:xfrm>
            <a:off x="457200" y="586409"/>
            <a:ext cx="8229600" cy="1113182"/>
          </a:xfrm>
        </p:spPr>
        <p:txBody>
          <a:bodyPr>
            <a:normAutofit/>
          </a:bodyPr>
          <a:lstStyle/>
          <a:p>
            <a:r>
              <a:rPr lang="en-US" dirty="0"/>
              <a:t>SHAPER MECHANISM</a:t>
            </a:r>
          </a:p>
        </p:txBody>
      </p:sp>
    </p:spTree>
    <p:extLst>
      <p:ext uri="{BB962C8B-B14F-4D97-AF65-F5344CB8AC3E}">
        <p14:creationId xmlns:p14="http://schemas.microsoft.com/office/powerpoint/2010/main" val="3199956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228600"/>
            <a:ext cx="8229600" cy="5791200"/>
          </a:xfrm>
        </p:spPr>
        <p:txBody>
          <a:bodyPr>
            <a:normAutofit fontScale="85000" lnSpcReduction="10000"/>
          </a:bodyPr>
          <a:lstStyle/>
          <a:p>
            <a:pPr algn="just">
              <a:lnSpc>
                <a:spcPct val="200000"/>
              </a:lnSpc>
            </a:pPr>
            <a:r>
              <a:rPr lang="en-US" dirty="0"/>
              <a:t>The reciprocating movement of the ram and the quick return mechanism of the machine are generally obtained by anyone of the following methods:</a:t>
            </a:r>
          </a:p>
          <a:p>
            <a:pPr algn="just">
              <a:lnSpc>
                <a:spcPct val="200000"/>
              </a:lnSpc>
            </a:pPr>
            <a:r>
              <a:rPr lang="en-US" dirty="0"/>
              <a:t>(a) Crank and slotted link mechanism</a:t>
            </a:r>
          </a:p>
          <a:p>
            <a:pPr algn="just">
              <a:lnSpc>
                <a:spcPct val="200000"/>
              </a:lnSpc>
            </a:pPr>
            <a:r>
              <a:rPr lang="en-US" dirty="0"/>
              <a:t>(b) Whitworth quick return mechanism</a:t>
            </a:r>
          </a:p>
          <a:p>
            <a:pPr algn="just">
              <a:lnSpc>
                <a:spcPct val="200000"/>
              </a:lnSpc>
            </a:pPr>
            <a:r>
              <a:rPr lang="en-US" dirty="0"/>
              <a:t>(c) Hydraulic shaper mechanism</a:t>
            </a:r>
          </a:p>
        </p:txBody>
      </p:sp>
    </p:spTree>
    <p:extLst>
      <p:ext uri="{BB962C8B-B14F-4D97-AF65-F5344CB8AC3E}">
        <p14:creationId xmlns:p14="http://schemas.microsoft.com/office/powerpoint/2010/main" val="2251228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25551"/>
            <a:ext cx="8229600" cy="1143000"/>
          </a:xfrm>
        </p:spPr>
        <p:txBody>
          <a:bodyPr>
            <a:normAutofit fontScale="90000"/>
          </a:bodyPr>
          <a:lstStyle/>
          <a:p>
            <a:r>
              <a:rPr lang="en-US" dirty="0"/>
              <a:t>Crank and Slotted Link Mechanism</a:t>
            </a:r>
          </a:p>
        </p:txBody>
      </p:sp>
      <p:pic>
        <p:nvPicPr>
          <p:cNvPr id="8194" name="Picture 2" descr="A quick return mechanism of the crank and slotted lever type shaping  machine is shown in Fig. 7.17.The dimensions of the various links are as  follows : O1O2 = 800 mm ;">
            <a:extLst>
              <a:ext uri="{FF2B5EF4-FFF2-40B4-BE49-F238E27FC236}">
                <a16:creationId xmlns:a16="http://schemas.microsoft.com/office/drawing/2014/main" id="{14A23B0F-B804-404A-910A-CA1F8014B0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3"/>
          <a:stretch/>
        </p:blipFill>
        <p:spPr bwMode="auto">
          <a:xfrm>
            <a:off x="2490165" y="934277"/>
            <a:ext cx="3672095" cy="580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985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4158EA-EB55-448D-AA84-9F3DC1FDB170}"/>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DF7B00CD-532B-412D-B7F3-652F491388D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9218" name="Picture 2" descr="What are the difference between a Whitworth QR mechanism and Slotted lever- crank QR mechanism? Both are considered two different inversions of the  slider-crank mechanism, but both look the same to me. -">
            <a:extLst>
              <a:ext uri="{FF2B5EF4-FFF2-40B4-BE49-F238E27FC236}">
                <a16:creationId xmlns:a16="http://schemas.microsoft.com/office/drawing/2014/main" id="{9A481AFF-DD01-42B6-939E-E68AE2ED2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894" y="424759"/>
            <a:ext cx="7343775" cy="5802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04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204BF4-8908-44C5-ADCE-99CD2EBBAEF7}"/>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8A58CE23-8269-44FA-9FCE-E39B59EC38E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1266" name="Picture 2" descr="Shaper Quick Return Mechanism GIF | Gfycat">
            <a:extLst>
              <a:ext uri="{FF2B5EF4-FFF2-40B4-BE49-F238E27FC236}">
                <a16:creationId xmlns:a16="http://schemas.microsoft.com/office/drawing/2014/main" id="{C08E16FD-76C7-4923-89FD-70778A25477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7405" y="400049"/>
            <a:ext cx="8796273" cy="493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212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4E85DA-BD2C-4FAB-AB34-6F0DD9C62834}"/>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05B3CA86-6757-488A-8F34-DB279B15138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0244" name="Picture 4" descr="Simulating Crank and Slotted Arm Quick Return Mechanism using MATLAB :  Skill-Lync">
            <a:extLst>
              <a:ext uri="{FF2B5EF4-FFF2-40B4-BE49-F238E27FC236}">
                <a16:creationId xmlns:a16="http://schemas.microsoft.com/office/drawing/2014/main" id="{265FF3E7-6686-48B3-89ED-AC20321C1CB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0184" y="824947"/>
            <a:ext cx="8041033" cy="4631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49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9F1A0-F232-4BB8-A121-E3C2D8D20271}"/>
              </a:ext>
            </a:extLst>
          </p:cNvPr>
          <p:cNvSpPr>
            <a:spLocks noGrp="1"/>
          </p:cNvSpPr>
          <p:nvPr>
            <p:ph idx="1"/>
          </p:nvPr>
        </p:nvSpPr>
        <p:spPr>
          <a:xfrm>
            <a:off x="457200" y="1212574"/>
            <a:ext cx="8229600" cy="4913589"/>
          </a:xfrm>
        </p:spPr>
        <p:txBody>
          <a:bodyPr/>
          <a:lstStyle/>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Shaper Machine</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Planer Machine</a:t>
            </a:r>
          </a:p>
          <a:p>
            <a:pPr marL="514350" indent="-514350" algn="just">
              <a:buFont typeface="+mj-lt"/>
              <a:buAutoNum type="arabicPeriod"/>
            </a:pPr>
            <a:r>
              <a:rPr lang="en-US" dirty="0" err="1">
                <a:latin typeface="Times New Roman" panose="02020603050405020304" pitchFamily="18" charset="0"/>
                <a:cs typeface="Times New Roman" panose="02020603050405020304" pitchFamily="18" charset="0"/>
              </a:rPr>
              <a:t>Slotter</a:t>
            </a:r>
            <a:r>
              <a:rPr lang="en-US" dirty="0">
                <a:latin typeface="Times New Roman" panose="02020603050405020304" pitchFamily="18" charset="0"/>
                <a:cs typeface="Times New Roman" panose="02020603050405020304" pitchFamily="18" charset="0"/>
              </a:rPr>
              <a:t> Machine</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73955CC-44E0-4969-A97B-5A83ACDC3E43}"/>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5D0906B7-3868-44E2-9D70-6CCD061D8FE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795481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B0AF58A-BAA0-4C62-82E8-94FF7595A397}"/>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6E3E127C-D240-4AC8-832E-6B4F468FFBD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5122" name="Picture 2" descr="Shaper Machine - Types, Parts, Working, Operations, Diagram">
            <a:extLst>
              <a:ext uri="{FF2B5EF4-FFF2-40B4-BE49-F238E27FC236}">
                <a16:creationId xmlns:a16="http://schemas.microsoft.com/office/drawing/2014/main" id="{9AE35C01-B7AA-4746-ABF8-4D27305A6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649" y="291685"/>
            <a:ext cx="6786701" cy="586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35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SHAPER OPERATIONS</a:t>
            </a:r>
          </a:p>
        </p:txBody>
      </p:sp>
      <p:pic>
        <p:nvPicPr>
          <p:cNvPr id="3074" name="Picture 2"/>
          <p:cNvPicPr>
            <a:picLocks noChangeAspect="1" noChangeArrowheads="1"/>
          </p:cNvPicPr>
          <p:nvPr/>
        </p:nvPicPr>
        <p:blipFill>
          <a:blip r:embed="rId2" cstate="print"/>
          <a:srcRect/>
          <a:stretch>
            <a:fillRect/>
          </a:stretch>
        </p:blipFill>
        <p:spPr bwMode="auto">
          <a:xfrm>
            <a:off x="3200400" y="1524000"/>
            <a:ext cx="2940444" cy="3886200"/>
          </a:xfrm>
          <a:prstGeom prst="rect">
            <a:avLst/>
          </a:prstGeom>
          <a:noFill/>
          <a:ln w="9525">
            <a:noFill/>
            <a:miter lim="800000"/>
            <a:headEnd/>
            <a:tailEnd/>
          </a:ln>
        </p:spPr>
      </p:pic>
      <p:sp>
        <p:nvSpPr>
          <p:cNvPr id="5" name="TextBox 4"/>
          <p:cNvSpPr txBox="1"/>
          <p:nvPr/>
        </p:nvSpPr>
        <p:spPr>
          <a:xfrm>
            <a:off x="2895600" y="5486400"/>
            <a:ext cx="3429000" cy="369332"/>
          </a:xfrm>
          <a:prstGeom prst="rect">
            <a:avLst/>
          </a:prstGeom>
          <a:noFill/>
        </p:spPr>
        <p:txBody>
          <a:bodyPr wrap="square" rtlCol="0">
            <a:spAutoFit/>
          </a:bodyPr>
          <a:lstStyle/>
          <a:p>
            <a:pPr algn="ctr"/>
            <a:r>
              <a:rPr lang="en-US" dirty="0"/>
              <a:t>Machining horizontal</a:t>
            </a:r>
            <a:r>
              <a:rPr lang="en-US" b="1" dirty="0"/>
              <a:t> </a:t>
            </a:r>
            <a:r>
              <a:rPr lang="en-US" dirty="0"/>
              <a:t>surface</a:t>
            </a:r>
          </a:p>
        </p:txBody>
      </p:sp>
    </p:spTree>
    <p:extLst>
      <p:ext uri="{BB962C8B-B14F-4D97-AF65-F5344CB8AC3E}">
        <p14:creationId xmlns:p14="http://schemas.microsoft.com/office/powerpoint/2010/main" val="3212252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2514600" y="457200"/>
            <a:ext cx="4223288" cy="4572000"/>
          </a:xfrm>
          <a:prstGeom prst="rect">
            <a:avLst/>
          </a:prstGeom>
          <a:noFill/>
          <a:ln w="9525">
            <a:noFill/>
            <a:miter lim="800000"/>
            <a:headEnd/>
            <a:tailEnd/>
          </a:ln>
        </p:spPr>
      </p:pic>
      <p:sp>
        <p:nvSpPr>
          <p:cNvPr id="3" name="TextBox 2"/>
          <p:cNvSpPr txBox="1"/>
          <p:nvPr/>
        </p:nvSpPr>
        <p:spPr>
          <a:xfrm>
            <a:off x="2667000" y="4800600"/>
            <a:ext cx="3124200" cy="369332"/>
          </a:xfrm>
          <a:prstGeom prst="rect">
            <a:avLst/>
          </a:prstGeom>
          <a:noFill/>
        </p:spPr>
        <p:txBody>
          <a:bodyPr wrap="square" rtlCol="0">
            <a:spAutoFit/>
          </a:bodyPr>
          <a:lstStyle/>
          <a:p>
            <a:r>
              <a:rPr lang="en-US" dirty="0"/>
              <a:t>Machining vertical surface</a:t>
            </a:r>
          </a:p>
        </p:txBody>
      </p:sp>
    </p:spTree>
    <p:extLst>
      <p:ext uri="{BB962C8B-B14F-4D97-AF65-F5344CB8AC3E}">
        <p14:creationId xmlns:p14="http://schemas.microsoft.com/office/powerpoint/2010/main" val="2249254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2514600" y="381000"/>
            <a:ext cx="4267200" cy="4937526"/>
          </a:xfrm>
          <a:prstGeom prst="rect">
            <a:avLst/>
          </a:prstGeom>
          <a:noFill/>
          <a:ln w="9525">
            <a:noFill/>
            <a:miter lim="800000"/>
            <a:headEnd/>
            <a:tailEnd/>
          </a:ln>
        </p:spPr>
      </p:pic>
      <p:sp>
        <p:nvSpPr>
          <p:cNvPr id="3" name="TextBox 2"/>
          <p:cNvSpPr txBox="1"/>
          <p:nvPr/>
        </p:nvSpPr>
        <p:spPr>
          <a:xfrm>
            <a:off x="2590800" y="5638800"/>
            <a:ext cx="3124200" cy="369332"/>
          </a:xfrm>
          <a:prstGeom prst="rect">
            <a:avLst/>
          </a:prstGeom>
          <a:noFill/>
        </p:spPr>
        <p:txBody>
          <a:bodyPr wrap="square" rtlCol="0">
            <a:spAutoFit/>
          </a:bodyPr>
          <a:lstStyle/>
          <a:p>
            <a:r>
              <a:rPr lang="en-US" dirty="0"/>
              <a:t>Machining angular surface</a:t>
            </a:r>
          </a:p>
        </p:txBody>
      </p:sp>
    </p:spTree>
    <p:extLst>
      <p:ext uri="{BB962C8B-B14F-4D97-AF65-F5344CB8AC3E}">
        <p14:creationId xmlns:p14="http://schemas.microsoft.com/office/powerpoint/2010/main" val="111874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219200" y="533400"/>
            <a:ext cx="6424127" cy="3886200"/>
          </a:xfrm>
          <a:prstGeom prst="rect">
            <a:avLst/>
          </a:prstGeom>
          <a:noFill/>
          <a:ln w="9525">
            <a:noFill/>
            <a:miter lim="800000"/>
            <a:headEnd/>
            <a:tailEnd/>
          </a:ln>
        </p:spPr>
      </p:pic>
      <p:sp>
        <p:nvSpPr>
          <p:cNvPr id="3" name="TextBox 2"/>
          <p:cNvSpPr txBox="1"/>
          <p:nvPr/>
        </p:nvSpPr>
        <p:spPr>
          <a:xfrm>
            <a:off x="3581400" y="4876800"/>
            <a:ext cx="1467068" cy="369332"/>
          </a:xfrm>
          <a:prstGeom prst="rect">
            <a:avLst/>
          </a:prstGeom>
          <a:noFill/>
        </p:spPr>
        <p:txBody>
          <a:bodyPr wrap="none" rtlCol="0">
            <a:spAutoFit/>
          </a:bodyPr>
          <a:lstStyle/>
          <a:p>
            <a:r>
              <a:rPr lang="en-US" dirty="0"/>
              <a:t>Slot cutting</a:t>
            </a:r>
          </a:p>
        </p:txBody>
      </p:sp>
    </p:spTree>
    <p:extLst>
      <p:ext uri="{BB962C8B-B14F-4D97-AF65-F5344CB8AC3E}">
        <p14:creationId xmlns:p14="http://schemas.microsoft.com/office/powerpoint/2010/main" val="3677438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828800" y="609600"/>
            <a:ext cx="5365463" cy="3886200"/>
          </a:xfrm>
          <a:prstGeom prst="rect">
            <a:avLst/>
          </a:prstGeom>
          <a:noFill/>
          <a:ln w="9525">
            <a:noFill/>
            <a:miter lim="800000"/>
            <a:headEnd/>
            <a:tailEnd/>
          </a:ln>
        </p:spPr>
      </p:pic>
      <p:sp>
        <p:nvSpPr>
          <p:cNvPr id="3" name="TextBox 2"/>
          <p:cNvSpPr txBox="1"/>
          <p:nvPr/>
        </p:nvSpPr>
        <p:spPr>
          <a:xfrm>
            <a:off x="3505200" y="4876800"/>
            <a:ext cx="1872629" cy="369332"/>
          </a:xfrm>
          <a:prstGeom prst="rect">
            <a:avLst/>
          </a:prstGeom>
          <a:noFill/>
        </p:spPr>
        <p:txBody>
          <a:bodyPr wrap="none" rtlCol="0">
            <a:spAutoFit/>
          </a:bodyPr>
          <a:lstStyle/>
          <a:p>
            <a:r>
              <a:rPr lang="en-US" dirty="0"/>
              <a:t>Keyway cutting</a:t>
            </a:r>
          </a:p>
        </p:txBody>
      </p:sp>
    </p:spTree>
    <p:extLst>
      <p:ext uri="{BB962C8B-B14F-4D97-AF65-F5344CB8AC3E}">
        <p14:creationId xmlns:p14="http://schemas.microsoft.com/office/powerpoint/2010/main" val="1514532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676400" y="533400"/>
            <a:ext cx="5487977" cy="3810000"/>
          </a:xfrm>
          <a:prstGeom prst="rect">
            <a:avLst/>
          </a:prstGeom>
          <a:noFill/>
          <a:ln w="9525">
            <a:noFill/>
            <a:miter lim="800000"/>
            <a:headEnd/>
            <a:tailEnd/>
          </a:ln>
        </p:spPr>
      </p:pic>
      <p:sp>
        <p:nvSpPr>
          <p:cNvPr id="3" name="TextBox 2"/>
          <p:cNvSpPr txBox="1"/>
          <p:nvPr/>
        </p:nvSpPr>
        <p:spPr>
          <a:xfrm>
            <a:off x="3200400" y="4724400"/>
            <a:ext cx="3260829" cy="369332"/>
          </a:xfrm>
          <a:prstGeom prst="rect">
            <a:avLst/>
          </a:prstGeom>
          <a:noFill/>
        </p:spPr>
        <p:txBody>
          <a:bodyPr wrap="none" rtlCol="0">
            <a:spAutoFit/>
          </a:bodyPr>
          <a:lstStyle/>
          <a:p>
            <a:r>
              <a:rPr lang="en-US" dirty="0"/>
              <a:t>Machining irregular surface</a:t>
            </a:r>
          </a:p>
        </p:txBody>
      </p:sp>
    </p:spTree>
    <p:extLst>
      <p:ext uri="{BB962C8B-B14F-4D97-AF65-F5344CB8AC3E}">
        <p14:creationId xmlns:p14="http://schemas.microsoft.com/office/powerpoint/2010/main" val="1203306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689652" y="1752600"/>
            <a:ext cx="6082748" cy="1830388"/>
          </a:xfrm>
        </p:spPr>
        <p:txBody>
          <a:bodyPr>
            <a:normAutofit/>
          </a:bodyPr>
          <a:lstStyle/>
          <a:p>
            <a:r>
              <a:rPr lang="en-US" sz="4000" b="1" dirty="0">
                <a:solidFill>
                  <a:srgbClr val="C00000"/>
                </a:solidFill>
                <a:latin typeface="Times New Roman" panose="02020603050405020304" pitchFamily="18" charset="0"/>
                <a:cs typeface="Times New Roman" panose="02020603050405020304" pitchFamily="18" charset="0"/>
              </a:rPr>
              <a:t>PLANER</a:t>
            </a:r>
            <a:br>
              <a:rPr lang="en-US" sz="4000" b="1" dirty="0">
                <a:solidFill>
                  <a:srgbClr val="C00000"/>
                </a:solidFill>
                <a:latin typeface="Times New Roman" panose="02020603050405020304" pitchFamily="18" charset="0"/>
                <a:cs typeface="Times New Roman" panose="02020603050405020304" pitchFamily="18" charset="0"/>
              </a:rPr>
            </a:br>
            <a:r>
              <a:rPr lang="en-US" sz="4000" b="1" dirty="0">
                <a:solidFill>
                  <a:srgbClr val="C00000"/>
                </a:solidFill>
                <a:latin typeface="Times New Roman" panose="02020603050405020304" pitchFamily="18" charset="0"/>
                <a:cs typeface="Times New Roman" panose="02020603050405020304" pitchFamily="18" charset="0"/>
              </a:rPr>
              <a:t>(PLANER MACHINE) </a:t>
            </a:r>
          </a:p>
        </p:txBody>
      </p:sp>
    </p:spTree>
    <p:extLst>
      <p:ext uri="{BB962C8B-B14F-4D97-AF65-F5344CB8AC3E}">
        <p14:creationId xmlns:p14="http://schemas.microsoft.com/office/powerpoint/2010/main" val="44874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81F801-9029-46AD-A1A5-FCC68450ED25}"/>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B1ADCF9A-C3D0-4ABD-AF27-9F1B25C5F00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2290" name="Picture 2" descr="What is Planer Machine?- Definition, Parts, And Types - Engineering Choice">
            <a:extLst>
              <a:ext uri="{FF2B5EF4-FFF2-40B4-BE49-F238E27FC236}">
                <a16:creationId xmlns:a16="http://schemas.microsoft.com/office/drawing/2014/main" id="{BF187BE8-FFC7-4B70-8269-62B7E9772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536575"/>
            <a:ext cx="86360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593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9E5104-A30A-4054-8FC6-775D20EB7F4A}"/>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DAC31330-A20D-4F1C-A8BA-F8CDC18E227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3314" name="Picture 2" descr="Planer Machine: Definition, Parts, Working, and Operation - Mechanical  Booster">
            <a:extLst>
              <a:ext uri="{FF2B5EF4-FFF2-40B4-BE49-F238E27FC236}">
                <a16:creationId xmlns:a16="http://schemas.microsoft.com/office/drawing/2014/main" id="{239B733D-54D0-4BA9-A508-E4BB26470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357" y="38285"/>
            <a:ext cx="8362192" cy="678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078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689652" y="1752600"/>
            <a:ext cx="6082748" cy="1830388"/>
          </a:xfrm>
        </p:spPr>
        <p:txBody>
          <a:bodyPr>
            <a:normAutofit/>
          </a:bodyPr>
          <a:lstStyle/>
          <a:p>
            <a:r>
              <a:rPr lang="en-US" sz="4000" b="1" dirty="0">
                <a:solidFill>
                  <a:srgbClr val="C00000"/>
                </a:solidFill>
                <a:latin typeface="Times New Roman" panose="02020603050405020304" pitchFamily="18" charset="0"/>
                <a:cs typeface="Times New Roman" panose="02020603050405020304" pitchFamily="18" charset="0"/>
              </a:rPr>
              <a:t>SHAPER </a:t>
            </a:r>
            <a:br>
              <a:rPr lang="en-US" sz="4000" b="1" dirty="0">
                <a:solidFill>
                  <a:srgbClr val="C00000"/>
                </a:solidFill>
                <a:latin typeface="Times New Roman" panose="02020603050405020304" pitchFamily="18" charset="0"/>
                <a:cs typeface="Times New Roman" panose="02020603050405020304" pitchFamily="18" charset="0"/>
              </a:rPr>
            </a:br>
            <a:r>
              <a:rPr lang="en-US" sz="4000" b="1" dirty="0">
                <a:solidFill>
                  <a:srgbClr val="C00000"/>
                </a:solidFill>
                <a:latin typeface="Times New Roman" panose="02020603050405020304" pitchFamily="18" charset="0"/>
                <a:cs typeface="Times New Roman" panose="02020603050405020304" pitchFamily="18" charset="0"/>
              </a:rPr>
              <a:t>(SHAPING MACHINE) </a:t>
            </a:r>
          </a:p>
        </p:txBody>
      </p:sp>
    </p:spTree>
    <p:extLst>
      <p:ext uri="{BB962C8B-B14F-4D97-AF65-F5344CB8AC3E}">
        <p14:creationId xmlns:p14="http://schemas.microsoft.com/office/powerpoint/2010/main" val="1472627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D30C1B-BF0B-4876-B518-B2A212837B2B}"/>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81E92E06-46EC-483F-972A-5413D78F885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4" name="Rectangle 3">
            <a:extLst>
              <a:ext uri="{FF2B5EF4-FFF2-40B4-BE49-F238E27FC236}">
                <a16:creationId xmlns:a16="http://schemas.microsoft.com/office/drawing/2014/main" id="{B53E45E6-590E-48AA-91BD-F177A503EBC0}"/>
              </a:ext>
            </a:extLst>
          </p:cNvPr>
          <p:cNvSpPr/>
          <p:nvPr/>
        </p:nvSpPr>
        <p:spPr>
          <a:xfrm>
            <a:off x="288235" y="632509"/>
            <a:ext cx="8338930" cy="556594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Like shaping machines, </a:t>
            </a:r>
            <a:r>
              <a:rPr lang="en-US" sz="2400" dirty="0" err="1">
                <a:latin typeface="Times New Roman" panose="02020603050405020304" pitchFamily="18" charset="0"/>
                <a:cs typeface="Times New Roman" panose="02020603050405020304" pitchFamily="18" charset="0"/>
              </a:rPr>
              <a:t>planing</a:t>
            </a:r>
            <a:r>
              <a:rPr lang="en-US" sz="2400" dirty="0">
                <a:latin typeface="Times New Roman" panose="02020603050405020304" pitchFamily="18" charset="0"/>
                <a:cs typeface="Times New Roman" panose="02020603050405020304" pitchFamily="18" charset="0"/>
              </a:rPr>
              <a:t> machines are also basically used for producing flat surfaces in different planes.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However, the major differences between </a:t>
            </a:r>
            <a:r>
              <a:rPr lang="en-US" sz="2400" dirty="0" err="1">
                <a:latin typeface="Times New Roman" panose="02020603050405020304" pitchFamily="18" charset="0"/>
                <a:cs typeface="Times New Roman" panose="02020603050405020304" pitchFamily="18" charset="0"/>
              </a:rPr>
              <a:t>planing</a:t>
            </a:r>
            <a:r>
              <a:rPr lang="en-US" sz="2400" dirty="0">
                <a:latin typeface="Times New Roman" panose="02020603050405020304" pitchFamily="18" charset="0"/>
                <a:cs typeface="Times New Roman" panose="02020603050405020304" pitchFamily="18" charset="0"/>
              </a:rPr>
              <a:t> machines from shaping machines are :</a:t>
            </a:r>
          </a:p>
          <a:p>
            <a:pPr marL="800100" lvl="1"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Though in principle both shaping and </a:t>
            </a:r>
            <a:r>
              <a:rPr lang="en-US" sz="2400" dirty="0" err="1">
                <a:latin typeface="Times New Roman" panose="02020603050405020304" pitchFamily="18" charset="0"/>
                <a:cs typeface="Times New Roman" panose="02020603050405020304" pitchFamily="18" charset="0"/>
              </a:rPr>
              <a:t>planing</a:t>
            </a:r>
            <a:r>
              <a:rPr lang="en-US" sz="2400" dirty="0">
                <a:latin typeface="Times New Roman" panose="02020603050405020304" pitchFamily="18" charset="0"/>
                <a:cs typeface="Times New Roman" panose="02020603050405020304" pitchFamily="18" charset="0"/>
              </a:rPr>
              <a:t> machines produce flat surface in the same way by the combined actions of the feed and depth of cut, but in </a:t>
            </a:r>
            <a:r>
              <a:rPr lang="en-US" sz="2400" dirty="0" err="1">
                <a:latin typeface="Times New Roman" panose="02020603050405020304" pitchFamily="18" charset="0"/>
                <a:cs typeface="Times New Roman" panose="02020603050405020304" pitchFamily="18" charset="0"/>
              </a:rPr>
              <a:t>planing</a:t>
            </a:r>
            <a:r>
              <a:rPr lang="en-US" sz="2400" dirty="0">
                <a:latin typeface="Times New Roman" panose="02020603050405020304" pitchFamily="18" charset="0"/>
                <a:cs typeface="Times New Roman" panose="02020603050405020304" pitchFamily="18" charset="0"/>
              </a:rPr>
              <a:t> machine, instead of the tool, the workpiece reciprocates giving the fast cutting motion and instead of the job, the tool(s) is given the slow feed motion(s). </a:t>
            </a:r>
          </a:p>
        </p:txBody>
      </p:sp>
    </p:spTree>
    <p:extLst>
      <p:ext uri="{BB962C8B-B14F-4D97-AF65-F5344CB8AC3E}">
        <p14:creationId xmlns:p14="http://schemas.microsoft.com/office/powerpoint/2010/main" val="3697911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CB18AB-B666-4773-9A3B-867EBCF28A84}"/>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E0CCB14A-F84F-4F91-ABB4-B094FCCD387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4" name="Rectangle 3">
            <a:extLst>
              <a:ext uri="{FF2B5EF4-FFF2-40B4-BE49-F238E27FC236}">
                <a16:creationId xmlns:a16="http://schemas.microsoft.com/office/drawing/2014/main" id="{9317F266-7600-4775-B424-DB6500ECCB22}"/>
              </a:ext>
            </a:extLst>
          </p:cNvPr>
          <p:cNvSpPr/>
          <p:nvPr/>
        </p:nvSpPr>
        <p:spPr>
          <a:xfrm>
            <a:off x="278296" y="280855"/>
            <a:ext cx="8408504" cy="6119945"/>
          </a:xfrm>
          <a:prstGeom prst="rect">
            <a:avLst/>
          </a:prstGeom>
        </p:spPr>
        <p:txBody>
          <a:bodyPr wrap="square">
            <a:spAutoFit/>
          </a:bodyPr>
          <a:lstStyle/>
          <a:p>
            <a:pPr marL="800100" lvl="1"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Compared to shaping machines, </a:t>
            </a:r>
            <a:r>
              <a:rPr lang="en-US" sz="2400" dirty="0" err="1">
                <a:latin typeface="Times New Roman" panose="02020603050405020304" pitchFamily="18" charset="0"/>
                <a:cs typeface="Times New Roman" panose="02020603050405020304" pitchFamily="18" charset="0"/>
              </a:rPr>
              <a:t>planing</a:t>
            </a:r>
            <a:r>
              <a:rPr lang="en-US" sz="2400" dirty="0">
                <a:latin typeface="Times New Roman" panose="02020603050405020304" pitchFamily="18" charset="0"/>
                <a:cs typeface="Times New Roman" panose="02020603050405020304" pitchFamily="18" charset="0"/>
              </a:rPr>
              <a:t> machines are much larger and more rugged and generally used for large jobs with longer stroke length and heavy cuts. </a:t>
            </a:r>
          </a:p>
          <a:p>
            <a:pPr marL="800100" lvl="1"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a:t>
            </a:r>
            <a:r>
              <a:rPr lang="en-US" sz="2400" dirty="0" err="1">
                <a:latin typeface="Times New Roman" panose="02020603050405020304" pitchFamily="18" charset="0"/>
                <a:cs typeface="Times New Roman" panose="02020603050405020304" pitchFamily="18" charset="0"/>
              </a:rPr>
              <a:t>planing</a:t>
            </a:r>
            <a:r>
              <a:rPr lang="en-US" sz="2400" dirty="0">
                <a:latin typeface="Times New Roman" panose="02020603050405020304" pitchFamily="18" charset="0"/>
                <a:cs typeface="Times New Roman" panose="02020603050405020304" pitchFamily="18" charset="0"/>
              </a:rPr>
              <a:t> machine, the workpiece is mounted on the reciprocating table and the tool is mounted on the horizontal rail which, again, can move vertically up and down along the vertical rails.</a:t>
            </a:r>
          </a:p>
          <a:p>
            <a:pPr marL="800100" lvl="1" indent="-342900" algn="just">
              <a:lnSpc>
                <a:spcPct val="150000"/>
              </a:lnSpc>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Planing</a:t>
            </a:r>
            <a:r>
              <a:rPr lang="en-US" sz="2400" dirty="0">
                <a:latin typeface="Times New Roman" panose="02020603050405020304" pitchFamily="18" charset="0"/>
                <a:cs typeface="Times New Roman" panose="02020603050405020304" pitchFamily="18" charset="0"/>
              </a:rPr>
              <a:t> machines are more productive (than shaping machines) for longer and faster stroke, heavy cuts (high feed and depth of cut) possible and simultaneous use of a number of tools.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2102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238C6C-27D5-4226-A26E-0572E2D612B1}"/>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C23EEC87-75B0-4664-AB0F-10746BBF3CE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4" name="Rectangle 3">
            <a:extLst>
              <a:ext uri="{FF2B5EF4-FFF2-40B4-BE49-F238E27FC236}">
                <a16:creationId xmlns:a16="http://schemas.microsoft.com/office/drawing/2014/main" id="{351E7BD7-336B-461D-9763-61DB6829678F}"/>
              </a:ext>
            </a:extLst>
          </p:cNvPr>
          <p:cNvSpPr/>
          <p:nvPr/>
        </p:nvSpPr>
        <p:spPr>
          <a:xfrm>
            <a:off x="541682" y="570495"/>
            <a:ext cx="8060635" cy="445756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 in shaping machines, in </a:t>
            </a:r>
            <a:r>
              <a:rPr lang="en-US" sz="2400" dirty="0" err="1">
                <a:latin typeface="Times New Roman" panose="02020603050405020304" pitchFamily="18" charset="0"/>
                <a:cs typeface="Times New Roman" panose="02020603050405020304" pitchFamily="18" charset="0"/>
              </a:rPr>
              <a:t>planing</a:t>
            </a:r>
            <a:r>
              <a:rPr lang="en-US" sz="2400" dirty="0">
                <a:latin typeface="Times New Roman" panose="02020603050405020304" pitchFamily="18" charset="0"/>
                <a:cs typeface="Times New Roman" panose="02020603050405020304" pitchFamily="18" charset="0"/>
              </a:rPr>
              <a:t> machines also;</a:t>
            </a:r>
          </a:p>
          <a:p>
            <a:pPr marL="447675" indent="-447675"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length and position of stroke can be adjusted. </a:t>
            </a:r>
          </a:p>
          <a:p>
            <a:pPr marL="447675" indent="-447675"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Only single point cutting tools are used. </a:t>
            </a:r>
          </a:p>
          <a:p>
            <a:pPr marL="447675" indent="-447675"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quick return persists. </a:t>
            </a:r>
          </a:p>
          <a:p>
            <a:pPr marL="447675" indent="-447675"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Form tools are often used for machining grooves of curved section. </a:t>
            </a:r>
          </a:p>
          <a:p>
            <a:pPr marL="447675" indent="-447675" algn="just">
              <a:lnSpc>
                <a:spcPct val="150000"/>
              </a:lnSpc>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Both shaping and </a:t>
            </a:r>
            <a:r>
              <a:rPr lang="en-US" sz="2400" dirty="0" err="1">
                <a:latin typeface="Times New Roman" panose="02020603050405020304" pitchFamily="18" charset="0"/>
                <a:cs typeface="Times New Roman" panose="02020603050405020304" pitchFamily="18" charset="0"/>
              </a:rPr>
              <a:t>planing</a:t>
            </a:r>
            <a:r>
              <a:rPr lang="en-US" sz="2400" dirty="0">
                <a:latin typeface="Times New Roman" panose="02020603050405020304" pitchFamily="18" charset="0"/>
                <a:cs typeface="Times New Roman" panose="02020603050405020304" pitchFamily="18" charset="0"/>
              </a:rPr>
              <a:t> machines can also produce large curved surfaces by using suitable attachments. </a:t>
            </a:r>
            <a:endParaRPr lang="en-IN" sz="2400" dirty="0"/>
          </a:p>
        </p:txBody>
      </p:sp>
    </p:spTree>
    <p:extLst>
      <p:ext uri="{BB962C8B-B14F-4D97-AF65-F5344CB8AC3E}">
        <p14:creationId xmlns:p14="http://schemas.microsoft.com/office/powerpoint/2010/main" val="3869916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C0A08C-2B72-4E13-AD2C-C21FC417DB03}"/>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E8B69241-8E2D-41C3-A188-CACECDB2A45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4338" name="Picture 2" descr="Planer Machine, रंदा मशीन in Dheer Road, Batala , Bhagwati Engineering  Works | ID: 13166173130">
            <a:extLst>
              <a:ext uri="{FF2B5EF4-FFF2-40B4-BE49-F238E27FC236}">
                <a16:creationId xmlns:a16="http://schemas.microsoft.com/office/drawing/2014/main" id="{F1BED481-64F9-4FA7-B5AA-561A1ADF4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853" y="200853"/>
            <a:ext cx="6456293" cy="645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912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D48E46-0D73-4868-98FE-774ECCD616B2}"/>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8E2DD08B-0BDE-4017-B6ED-6CE32E752B1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4" name="AutoShape 6" descr="Planer Machine: Parts, Working, Operation, Types, Advantages [With PDF]">
            <a:extLst>
              <a:ext uri="{FF2B5EF4-FFF2-40B4-BE49-F238E27FC236}">
                <a16:creationId xmlns:a16="http://schemas.microsoft.com/office/drawing/2014/main" id="{735F2581-AF2B-4D56-91CA-7446BC36758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368" name="Picture 8" descr="PLANER MACHINE - semesters.in">
            <a:extLst>
              <a:ext uri="{FF2B5EF4-FFF2-40B4-BE49-F238E27FC236}">
                <a16:creationId xmlns:a16="http://schemas.microsoft.com/office/drawing/2014/main" id="{F5BF533D-C184-4754-861B-74F7F6E59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73"/>
          <a:stretch/>
        </p:blipFill>
        <p:spPr bwMode="auto">
          <a:xfrm>
            <a:off x="1513350" y="855317"/>
            <a:ext cx="6422100" cy="4094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21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E013A0-25D4-455E-A75A-091498F45848}"/>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5FF0EC35-5F93-4C2A-9150-F8BBDA44A0D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7410" name="Picture 2" descr="Planer Machine: Definition, Parts, Types, Working Principle, Operations,  Specifications, Applications, Advantages, and Disadvantages [PDF]">
            <a:extLst>
              <a:ext uri="{FF2B5EF4-FFF2-40B4-BE49-F238E27FC236}">
                <a16:creationId xmlns:a16="http://schemas.microsoft.com/office/drawing/2014/main" id="{238C003D-96E5-4E50-A81C-A76F815F4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061" y="304593"/>
            <a:ext cx="7469877" cy="597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226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FC4ABEB-1C97-4BD6-8F3B-BCA7185890A9}"/>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C7635361-ACBD-4EF5-BC2A-5C5C2800636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6386" name="Picture 2" descr="What is a machining Process? Machining is the manufacturing process by  which parts can be produced to the desired dimensions and surface finish  from a. - ppt download">
            <a:extLst>
              <a:ext uri="{FF2B5EF4-FFF2-40B4-BE49-F238E27FC236}">
                <a16:creationId xmlns:a16="http://schemas.microsoft.com/office/drawing/2014/main" id="{5DB8A848-3B9F-413B-8003-8A365C13DF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50" r="16081"/>
          <a:stretch/>
        </p:blipFill>
        <p:spPr bwMode="auto">
          <a:xfrm>
            <a:off x="907774" y="410261"/>
            <a:ext cx="7321826" cy="597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314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689652" y="1752600"/>
            <a:ext cx="6082748" cy="1830388"/>
          </a:xfrm>
        </p:spPr>
        <p:txBody>
          <a:bodyPr>
            <a:normAutofit/>
          </a:bodyPr>
          <a:lstStyle/>
          <a:p>
            <a:r>
              <a:rPr lang="en-US" sz="4000" b="1" dirty="0">
                <a:solidFill>
                  <a:srgbClr val="C00000"/>
                </a:solidFill>
                <a:latin typeface="Times New Roman" panose="02020603050405020304" pitchFamily="18" charset="0"/>
                <a:cs typeface="Times New Roman" panose="02020603050405020304" pitchFamily="18" charset="0"/>
              </a:rPr>
              <a:t>SLOTTER</a:t>
            </a:r>
            <a:br>
              <a:rPr lang="en-US" sz="4000" b="1" dirty="0">
                <a:solidFill>
                  <a:srgbClr val="C00000"/>
                </a:solidFill>
                <a:latin typeface="Times New Roman" panose="02020603050405020304" pitchFamily="18" charset="0"/>
                <a:cs typeface="Times New Roman" panose="02020603050405020304" pitchFamily="18" charset="0"/>
              </a:rPr>
            </a:br>
            <a:r>
              <a:rPr lang="en-US" sz="4000" b="1" dirty="0">
                <a:solidFill>
                  <a:srgbClr val="C00000"/>
                </a:solidFill>
                <a:latin typeface="Times New Roman" panose="02020603050405020304" pitchFamily="18" charset="0"/>
                <a:cs typeface="Times New Roman" panose="02020603050405020304" pitchFamily="18" charset="0"/>
              </a:rPr>
              <a:t>(SLOTTER MACHINE) </a:t>
            </a:r>
          </a:p>
        </p:txBody>
      </p:sp>
    </p:spTree>
    <p:extLst>
      <p:ext uri="{BB962C8B-B14F-4D97-AF65-F5344CB8AC3E}">
        <p14:creationId xmlns:p14="http://schemas.microsoft.com/office/powerpoint/2010/main" val="255847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D7D35C-3999-4D50-A38E-FBE9E6DCAF49}"/>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B8895731-63E1-4310-A3E7-A7138CE6CA0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8434" name="Picture 2" descr="Slotter Machine Function -Types Of Slotting machine">
            <a:extLst>
              <a:ext uri="{FF2B5EF4-FFF2-40B4-BE49-F238E27FC236}">
                <a16:creationId xmlns:a16="http://schemas.microsoft.com/office/drawing/2014/main" id="{501D0C90-8D35-4A23-8A31-00BB05FB0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132" y="375409"/>
            <a:ext cx="5601735" cy="5837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77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2E14945-2391-49E7-A06A-8099FF05E0E6}"/>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990E59FF-3C7D-42C6-9FF7-E00A36B91DF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9458" name="Picture 2" descr="What is Slotter Machine - Parts, Types, Working, Operations, Advantages and  Disadvantages? - Mechanical Booster">
            <a:extLst>
              <a:ext uri="{FF2B5EF4-FFF2-40B4-BE49-F238E27FC236}">
                <a16:creationId xmlns:a16="http://schemas.microsoft.com/office/drawing/2014/main" id="{149164A9-1391-494F-9CCE-EA57A4288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53" y="348491"/>
            <a:ext cx="8301659" cy="5567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685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lnSpc>
                <a:spcPct val="200000"/>
              </a:lnSpc>
            </a:pPr>
            <a:r>
              <a:rPr lang="en-US" sz="2400" dirty="0">
                <a:latin typeface="Times New Roman" panose="02020603050405020304" pitchFamily="18" charset="0"/>
                <a:cs typeface="Times New Roman" panose="02020603050405020304" pitchFamily="18" charset="0"/>
              </a:rPr>
              <a:t>It is a reciprocating type of machine tool </a:t>
            </a:r>
          </a:p>
          <a:p>
            <a:pPr algn="just">
              <a:lnSpc>
                <a:spcPct val="200000"/>
              </a:lnSpc>
            </a:pPr>
            <a:r>
              <a:rPr lang="en-US" sz="2400" dirty="0">
                <a:latin typeface="Times New Roman" panose="02020603050405020304" pitchFamily="18" charset="0"/>
                <a:cs typeface="Times New Roman" panose="02020603050405020304" pitchFamily="18" charset="0"/>
              </a:rPr>
              <a:t>Used for producing small flat surfaces </a:t>
            </a:r>
          </a:p>
          <a:p>
            <a:pPr algn="just">
              <a:lnSpc>
                <a:spcPct val="200000"/>
              </a:lnSpc>
            </a:pPr>
            <a:r>
              <a:rPr lang="en-US" sz="2400" b="1" u="sng" dirty="0">
                <a:latin typeface="Times New Roman" panose="02020603050405020304" pitchFamily="18" charset="0"/>
                <a:cs typeface="Times New Roman" panose="02020603050405020304" pitchFamily="18" charset="0"/>
              </a:rPr>
              <a:t>With the help of a single point tool reciprocating over the stationary work piece</a:t>
            </a:r>
          </a:p>
          <a:p>
            <a:pPr algn="just">
              <a:lnSpc>
                <a:spcPct val="200000"/>
              </a:lnSpc>
            </a:pPr>
            <a:r>
              <a:rPr lang="en-US" sz="2400" dirty="0">
                <a:latin typeface="Times New Roman" panose="02020603050405020304" pitchFamily="18" charset="0"/>
                <a:cs typeface="Times New Roman" panose="02020603050405020304" pitchFamily="18" charset="0"/>
              </a:rPr>
              <a:t>Surface may be horizontal, inclined or vertical</a:t>
            </a:r>
          </a:p>
        </p:txBody>
      </p:sp>
      <p:sp>
        <p:nvSpPr>
          <p:cNvPr id="3" name="Title 2"/>
          <p:cNvSpPr>
            <a:spLocks noGrp="1"/>
          </p:cNvSpPr>
          <p:nvPr>
            <p:ph type="title"/>
          </p:nvPr>
        </p:nvSpPr>
        <p:spPr/>
        <p:txBody>
          <a:bodyPr/>
          <a:lstStyle/>
          <a:p>
            <a:r>
              <a:rPr lang="en-US" sz="3600" b="1" dirty="0">
                <a:solidFill>
                  <a:srgbClr val="C00000"/>
                </a:solidFill>
                <a:latin typeface="Times New Roman" panose="02020603050405020304" pitchFamily="18" charset="0"/>
                <a:cs typeface="Times New Roman" panose="02020603050405020304" pitchFamily="18" charset="0"/>
              </a:rPr>
              <a:t>SHAPER </a:t>
            </a:r>
            <a:br>
              <a:rPr lang="en-US" sz="3600" b="1" dirty="0">
                <a:solidFill>
                  <a:srgbClr val="C00000"/>
                </a:solidFill>
                <a:latin typeface="Times New Roman" panose="02020603050405020304" pitchFamily="18" charset="0"/>
                <a:cs typeface="Times New Roman" panose="02020603050405020304" pitchFamily="18" charset="0"/>
              </a:rPr>
            </a:br>
            <a:r>
              <a:rPr lang="en-US" sz="3600" b="1" dirty="0">
                <a:solidFill>
                  <a:srgbClr val="C00000"/>
                </a:solidFill>
                <a:latin typeface="Times New Roman" panose="02020603050405020304" pitchFamily="18" charset="0"/>
                <a:cs typeface="Times New Roman" panose="02020603050405020304" pitchFamily="18" charset="0"/>
              </a:rPr>
              <a:t>(SHAPING MACHINE) </a:t>
            </a:r>
          </a:p>
        </p:txBody>
      </p:sp>
    </p:spTree>
    <p:extLst>
      <p:ext uri="{BB962C8B-B14F-4D97-AF65-F5344CB8AC3E}">
        <p14:creationId xmlns:p14="http://schemas.microsoft.com/office/powerpoint/2010/main" val="1553225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8080BB-F7DB-442A-A95A-847D99A8D8A9}"/>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2C6D8CA4-05C8-404C-8578-8D3EC132707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4" name="Rectangle 3">
            <a:extLst>
              <a:ext uri="{FF2B5EF4-FFF2-40B4-BE49-F238E27FC236}">
                <a16:creationId xmlns:a16="http://schemas.microsoft.com/office/drawing/2014/main" id="{04D817A0-F76C-471E-B630-84BA1FE8B9DD}"/>
              </a:ext>
            </a:extLst>
          </p:cNvPr>
          <p:cNvSpPr/>
          <p:nvPr/>
        </p:nvSpPr>
        <p:spPr>
          <a:xfrm>
            <a:off x="293204" y="143841"/>
            <a:ext cx="8557591" cy="6370975"/>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Slotting machines can simply be considered as vertical shaping machine where the single point (straight or formed) reciprocates vertically (but without quick return effect) and the workpiece, being mounted on the table, is given slow longitudinal and / or rotary feed.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this machine, also the length and position of stroke can be adjusted. Only light cuts are taken due to lack of rigidity of the tool holding ram for cantilever mode of action.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Unlike shaping and </a:t>
            </a:r>
            <a:r>
              <a:rPr lang="en-US" sz="2400" dirty="0" err="1">
                <a:latin typeface="Times New Roman" panose="02020603050405020304" pitchFamily="18" charset="0"/>
                <a:cs typeface="Times New Roman" panose="02020603050405020304" pitchFamily="18" charset="0"/>
              </a:rPr>
              <a:t>planing</a:t>
            </a:r>
            <a:r>
              <a:rPr lang="en-US" sz="2400" dirty="0">
                <a:latin typeface="Times New Roman" panose="02020603050405020304" pitchFamily="18" charset="0"/>
                <a:cs typeface="Times New Roman" panose="02020603050405020304" pitchFamily="18" charset="0"/>
              </a:rPr>
              <a:t> machines, slotting machines are generally used to machine internal surfaces (flat, formed grooves and cylindrical).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Shaping machines and slotting machines, for their low productivity, are generally used, instead of general production, for piece production required for repair and maintenance. </a:t>
            </a:r>
          </a:p>
        </p:txBody>
      </p:sp>
    </p:spTree>
    <p:extLst>
      <p:ext uri="{BB962C8B-B14F-4D97-AF65-F5344CB8AC3E}">
        <p14:creationId xmlns:p14="http://schemas.microsoft.com/office/powerpoint/2010/main" val="8834208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B19F4E-2AA3-4B35-B878-AD085C02DE01}"/>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A6790760-4C56-498D-902B-E34EB3BC282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graphicFrame>
        <p:nvGraphicFramePr>
          <p:cNvPr id="4" name="Table 3">
            <a:extLst>
              <a:ext uri="{FF2B5EF4-FFF2-40B4-BE49-F238E27FC236}">
                <a16:creationId xmlns:a16="http://schemas.microsoft.com/office/drawing/2014/main" id="{2A4E5F90-06E0-49D7-A588-00F26A170288}"/>
              </a:ext>
            </a:extLst>
          </p:cNvPr>
          <p:cNvGraphicFramePr>
            <a:graphicFrameLocks noGrp="1"/>
          </p:cNvGraphicFramePr>
          <p:nvPr>
            <p:extLst>
              <p:ext uri="{D42A27DB-BD31-4B8C-83A1-F6EECF244321}">
                <p14:modId xmlns:p14="http://schemas.microsoft.com/office/powerpoint/2010/main" val="3956497634"/>
              </p:ext>
            </p:extLst>
          </p:nvPr>
        </p:nvGraphicFramePr>
        <p:xfrm>
          <a:off x="127552" y="1171708"/>
          <a:ext cx="8888895" cy="4328160"/>
        </p:xfrm>
        <a:graphic>
          <a:graphicData uri="http://schemas.openxmlformats.org/drawingml/2006/table">
            <a:tbl>
              <a:tblPr firstRow="1" bandRow="1">
                <a:tableStyleId>{5C22544A-7EE6-4342-B048-85BDC9FD1C3A}</a:tableStyleId>
              </a:tblPr>
              <a:tblGrid>
                <a:gridCol w="669235">
                  <a:extLst>
                    <a:ext uri="{9D8B030D-6E8A-4147-A177-3AD203B41FA5}">
                      <a16:colId xmlns:a16="http://schemas.microsoft.com/office/drawing/2014/main" val="1931846312"/>
                    </a:ext>
                  </a:extLst>
                </a:gridCol>
                <a:gridCol w="1719469">
                  <a:extLst>
                    <a:ext uri="{9D8B030D-6E8A-4147-A177-3AD203B41FA5}">
                      <a16:colId xmlns:a16="http://schemas.microsoft.com/office/drawing/2014/main" val="3391516270"/>
                    </a:ext>
                  </a:extLst>
                </a:gridCol>
                <a:gridCol w="2176670">
                  <a:extLst>
                    <a:ext uri="{9D8B030D-6E8A-4147-A177-3AD203B41FA5}">
                      <a16:colId xmlns:a16="http://schemas.microsoft.com/office/drawing/2014/main" val="2336650691"/>
                    </a:ext>
                  </a:extLst>
                </a:gridCol>
                <a:gridCol w="2007704">
                  <a:extLst>
                    <a:ext uri="{9D8B030D-6E8A-4147-A177-3AD203B41FA5}">
                      <a16:colId xmlns:a16="http://schemas.microsoft.com/office/drawing/2014/main" val="3746894042"/>
                    </a:ext>
                  </a:extLst>
                </a:gridCol>
                <a:gridCol w="2315817">
                  <a:extLst>
                    <a:ext uri="{9D8B030D-6E8A-4147-A177-3AD203B41FA5}">
                      <a16:colId xmlns:a16="http://schemas.microsoft.com/office/drawing/2014/main" val="2054552738"/>
                    </a:ext>
                  </a:extLst>
                </a:gridCol>
              </a:tblGrid>
              <a:tr h="0">
                <a:tc>
                  <a:txBody>
                    <a:bodyPr/>
                    <a:lstStyle/>
                    <a:p>
                      <a:pPr algn="ct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Aspect</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Shaper</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Planer</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err="1">
                          <a:solidFill>
                            <a:schemeClr val="tx1"/>
                          </a:solidFill>
                          <a:latin typeface="Times New Roman" panose="02020603050405020304" pitchFamily="18" charset="0"/>
                          <a:cs typeface="Times New Roman" panose="02020603050405020304" pitchFamily="18" charset="0"/>
                        </a:rPr>
                        <a:t>Slotter</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6954659"/>
                  </a:ext>
                </a:extLst>
              </a:tr>
              <a:tr h="688424">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1</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US" sz="2000" dirty="0">
                          <a:solidFill>
                            <a:schemeClr val="tx1"/>
                          </a:solidFill>
                          <a:latin typeface="Times New Roman" panose="02020603050405020304" pitchFamily="18" charset="0"/>
                          <a:cs typeface="Times New Roman" panose="02020603050405020304" pitchFamily="18" charset="0"/>
                        </a:rPr>
                        <a:t>Work-tool motion</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Tool reciprocates </a:t>
                      </a:r>
                    </a:p>
                    <a:p>
                      <a:pPr algn="l"/>
                      <a:r>
                        <a:rPr lang="en-US" sz="2000" dirty="0">
                          <a:solidFill>
                            <a:schemeClr val="tx1"/>
                          </a:solidFill>
                          <a:latin typeface="Times New Roman" panose="02020603050405020304" pitchFamily="18" charset="0"/>
                          <a:cs typeface="Times New Roman" panose="02020603050405020304" pitchFamily="18" charset="0"/>
                        </a:rPr>
                        <a:t>in horizontal axis and work feeds</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Work reciprocates</a:t>
                      </a:r>
                    </a:p>
                    <a:p>
                      <a:pPr algn="l"/>
                      <a:r>
                        <a:rPr lang="en-US" sz="2000" dirty="0">
                          <a:solidFill>
                            <a:schemeClr val="tx1"/>
                          </a:solidFill>
                          <a:latin typeface="Times New Roman" panose="02020603050405020304" pitchFamily="18" charset="0"/>
                          <a:cs typeface="Times New Roman" panose="02020603050405020304" pitchFamily="18" charset="0"/>
                        </a:rPr>
                        <a:t>horizontal axis</a:t>
                      </a:r>
                    </a:p>
                    <a:p>
                      <a:pPr algn="l"/>
                      <a:r>
                        <a:rPr lang="en-US" sz="2000" dirty="0">
                          <a:solidFill>
                            <a:schemeClr val="tx1"/>
                          </a:solidFill>
                          <a:latin typeface="Times New Roman" panose="02020603050405020304" pitchFamily="18" charset="0"/>
                          <a:cs typeface="Times New Roman" panose="02020603050405020304" pitchFamily="18" charset="0"/>
                        </a:rPr>
                        <a:t>and tool feeds</a:t>
                      </a:r>
                    </a:p>
                    <a:p>
                      <a:pPr algn="l"/>
                      <a:r>
                        <a:rPr lang="en-US" sz="2000" dirty="0">
                          <a:solidFill>
                            <a:schemeClr val="tx1"/>
                          </a:solidFill>
                          <a:latin typeface="Times New Roman" panose="02020603050405020304" pitchFamily="18" charset="0"/>
                          <a:cs typeface="Times New Roman" panose="02020603050405020304" pitchFamily="18" charset="0"/>
                        </a:rPr>
                        <a:t>intermittently</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Times New Roman" panose="02020603050405020304" pitchFamily="18" charset="0"/>
                          <a:cs typeface="Times New Roman" panose="02020603050405020304" pitchFamily="18" charset="0"/>
                        </a:rPr>
                        <a:t>Tool reciprocates in vertical axis and work feeds intermittently </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5053144"/>
                  </a:ext>
                </a:extLst>
              </a:tr>
              <a:tr h="655068">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2</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en-IN" sz="2000" dirty="0">
                          <a:solidFill>
                            <a:schemeClr val="tx1"/>
                          </a:solidFill>
                          <a:latin typeface="Times New Roman" panose="02020603050405020304" pitchFamily="18" charset="0"/>
                          <a:cs typeface="Times New Roman" panose="02020603050405020304" pitchFamily="18" charset="0"/>
                        </a:rPr>
                        <a:t>Construction &amp; rigidity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IN" sz="2000" dirty="0">
                          <a:solidFill>
                            <a:schemeClr val="tx1"/>
                          </a:solidFill>
                          <a:latin typeface="Times New Roman" panose="02020603050405020304" pitchFamily="18" charset="0"/>
                          <a:cs typeface="Times New Roman" panose="02020603050405020304" pitchFamily="18" charset="0"/>
                        </a:rPr>
                        <a:t>Lighter in construction &amp; less rigid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IN" sz="2000" dirty="0">
                          <a:solidFill>
                            <a:schemeClr val="tx1"/>
                          </a:solidFill>
                          <a:latin typeface="Times New Roman" panose="02020603050405020304" pitchFamily="18" charset="0"/>
                          <a:cs typeface="Times New Roman" panose="02020603050405020304" pitchFamily="18" charset="0"/>
                        </a:rPr>
                        <a:t>Higher in construction </a:t>
                      </a:r>
                    </a:p>
                    <a:p>
                      <a:pPr algn="l"/>
                      <a:r>
                        <a:rPr lang="en-IN" sz="2000" dirty="0">
                          <a:solidFill>
                            <a:schemeClr val="tx1"/>
                          </a:solidFill>
                          <a:latin typeface="Times New Roman" panose="02020603050405020304" pitchFamily="18" charset="0"/>
                          <a:cs typeface="Times New Roman" panose="02020603050405020304" pitchFamily="18" charset="0"/>
                        </a:rPr>
                        <a:t>&amp; more rigid</a:t>
                      </a:r>
                    </a:p>
                    <a:p>
                      <a:pPr algn="l"/>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Lighter in construction &amp; less</a:t>
                      </a:r>
                    </a:p>
                    <a:p>
                      <a:pPr algn="l"/>
                      <a:r>
                        <a:rPr lang="en-US" sz="2000" dirty="0">
                          <a:solidFill>
                            <a:schemeClr val="tx1"/>
                          </a:solidFill>
                          <a:latin typeface="Times New Roman" panose="02020603050405020304" pitchFamily="18" charset="0"/>
                          <a:cs typeface="Times New Roman" panose="02020603050405020304" pitchFamily="18" charset="0"/>
                        </a:rPr>
                        <a:t>Rigid</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2789419"/>
                  </a:ext>
                </a:extLst>
              </a:tr>
              <a:tr h="655068">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3</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just" defTabSz="914400" rtl="0" eaLnBrk="1" latinLnBrk="0" hangingPunct="1"/>
                      <a:r>
                        <a:rPr lang="en-US" sz="2000" kern="1200" dirty="0">
                          <a:solidFill>
                            <a:schemeClr val="tx1"/>
                          </a:solidFill>
                          <a:latin typeface="Times New Roman" panose="02020603050405020304" pitchFamily="18" charset="0"/>
                          <a:ea typeface="+mn-ea"/>
                          <a:cs typeface="Times New Roman" panose="02020603050405020304" pitchFamily="18" charset="0"/>
                        </a:rPr>
                        <a:t>Motor power required</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sz="2000" kern="1200" dirty="0">
                          <a:solidFill>
                            <a:schemeClr val="tx1"/>
                          </a:solidFill>
                          <a:latin typeface="Times New Roman" panose="02020603050405020304" pitchFamily="18" charset="0"/>
                          <a:ea typeface="+mn-ea"/>
                          <a:cs typeface="Times New Roman" panose="02020603050405020304" pitchFamily="18" charset="0"/>
                        </a:rPr>
                        <a:t>Relatively less power</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latinLnBrk="0" hangingPunct="1"/>
                      <a:r>
                        <a:rPr lang="en-US" sz="2000" kern="1200" dirty="0">
                          <a:solidFill>
                            <a:schemeClr val="tx1"/>
                          </a:solidFill>
                          <a:latin typeface="Times New Roman" panose="02020603050405020304" pitchFamily="18" charset="0"/>
                          <a:ea typeface="+mn-ea"/>
                          <a:cs typeface="Times New Roman" panose="02020603050405020304" pitchFamily="18" charset="0"/>
                        </a:rPr>
                        <a:t>Higher power comparted to shaper</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latin typeface="Times New Roman" panose="02020603050405020304" pitchFamily="18" charset="0"/>
                          <a:ea typeface="+mn-ea"/>
                          <a:cs typeface="Times New Roman" panose="02020603050405020304" pitchFamily="18" charset="0"/>
                        </a:rPr>
                        <a:t>Relatively less power</a:t>
                      </a:r>
                      <a:endParaRPr lang="en-IN" sz="2000" kern="1200" dirty="0">
                        <a:solidFill>
                          <a:schemeClr val="tx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0666075"/>
                  </a:ext>
                </a:extLst>
              </a:tr>
            </a:tbl>
          </a:graphicData>
        </a:graphic>
      </p:graphicFrame>
      <p:sp>
        <p:nvSpPr>
          <p:cNvPr id="5" name="TextBox 4">
            <a:extLst>
              <a:ext uri="{FF2B5EF4-FFF2-40B4-BE49-F238E27FC236}">
                <a16:creationId xmlns:a16="http://schemas.microsoft.com/office/drawing/2014/main" id="{CA66AB11-EC7D-4FB9-8BE3-E767D3EA220D}"/>
              </a:ext>
            </a:extLst>
          </p:cNvPr>
          <p:cNvSpPr txBox="1"/>
          <p:nvPr/>
        </p:nvSpPr>
        <p:spPr>
          <a:xfrm>
            <a:off x="854765" y="352947"/>
            <a:ext cx="7265505" cy="523220"/>
          </a:xfrm>
          <a:prstGeom prst="rect">
            <a:avLst/>
          </a:prstGeom>
          <a:noFill/>
        </p:spPr>
        <p:txBody>
          <a:bodyPr wrap="square" rtlCol="0">
            <a:spAutoFit/>
          </a:bodyPr>
          <a:lstStyle/>
          <a:p>
            <a:pPr algn="ctr"/>
            <a:r>
              <a:rPr lang="en-US" sz="2800" b="1" dirty="0">
                <a:solidFill>
                  <a:srgbClr val="C00000"/>
                </a:solidFill>
                <a:latin typeface="Times New Roman" panose="02020603050405020304" pitchFamily="18" charset="0"/>
                <a:cs typeface="Times New Roman" panose="02020603050405020304" pitchFamily="18" charset="0"/>
              </a:rPr>
              <a:t>Differences between Shaper, Planer &amp; </a:t>
            </a:r>
            <a:r>
              <a:rPr lang="en-US" sz="2800" b="1" dirty="0" err="1">
                <a:solidFill>
                  <a:srgbClr val="C00000"/>
                </a:solidFill>
                <a:latin typeface="Times New Roman" panose="02020603050405020304" pitchFamily="18" charset="0"/>
                <a:cs typeface="Times New Roman" panose="02020603050405020304" pitchFamily="18" charset="0"/>
              </a:rPr>
              <a:t>Slotter</a:t>
            </a:r>
            <a:endParaRPr lang="en-IN"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5901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7E6F9F-A7F1-42F7-90A1-EFCBA77E7817}"/>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9A1C6DEE-10C3-4897-9A12-26E8F6E1F6B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graphicFrame>
        <p:nvGraphicFramePr>
          <p:cNvPr id="4" name="Table 3">
            <a:extLst>
              <a:ext uri="{FF2B5EF4-FFF2-40B4-BE49-F238E27FC236}">
                <a16:creationId xmlns:a16="http://schemas.microsoft.com/office/drawing/2014/main" id="{4922FEF0-D32B-440B-AC9F-74503A0C1F8E}"/>
              </a:ext>
            </a:extLst>
          </p:cNvPr>
          <p:cNvGraphicFramePr>
            <a:graphicFrameLocks noGrp="1"/>
          </p:cNvGraphicFramePr>
          <p:nvPr>
            <p:extLst>
              <p:ext uri="{D42A27DB-BD31-4B8C-83A1-F6EECF244321}">
                <p14:modId xmlns:p14="http://schemas.microsoft.com/office/powerpoint/2010/main" val="2597038807"/>
              </p:ext>
            </p:extLst>
          </p:nvPr>
        </p:nvGraphicFramePr>
        <p:xfrm>
          <a:off x="109330" y="136525"/>
          <a:ext cx="8779564" cy="6339840"/>
        </p:xfrm>
        <a:graphic>
          <a:graphicData uri="http://schemas.openxmlformats.org/drawingml/2006/table">
            <a:tbl>
              <a:tblPr firstRow="1" bandRow="1">
                <a:tableStyleId>{5C22544A-7EE6-4342-B048-85BDC9FD1C3A}</a:tableStyleId>
              </a:tblPr>
              <a:tblGrid>
                <a:gridCol w="657731">
                  <a:extLst>
                    <a:ext uri="{9D8B030D-6E8A-4147-A177-3AD203B41FA5}">
                      <a16:colId xmlns:a16="http://schemas.microsoft.com/office/drawing/2014/main" val="1931846312"/>
                    </a:ext>
                  </a:extLst>
                </a:gridCol>
                <a:gridCol w="1701592">
                  <a:extLst>
                    <a:ext uri="{9D8B030D-6E8A-4147-A177-3AD203B41FA5}">
                      <a16:colId xmlns:a16="http://schemas.microsoft.com/office/drawing/2014/main" val="3391516270"/>
                    </a:ext>
                  </a:extLst>
                </a:gridCol>
                <a:gridCol w="2149898">
                  <a:extLst>
                    <a:ext uri="{9D8B030D-6E8A-4147-A177-3AD203B41FA5}">
                      <a16:colId xmlns:a16="http://schemas.microsoft.com/office/drawing/2014/main" val="2336650691"/>
                    </a:ext>
                  </a:extLst>
                </a:gridCol>
                <a:gridCol w="1983010">
                  <a:extLst>
                    <a:ext uri="{9D8B030D-6E8A-4147-A177-3AD203B41FA5}">
                      <a16:colId xmlns:a16="http://schemas.microsoft.com/office/drawing/2014/main" val="3746894042"/>
                    </a:ext>
                  </a:extLst>
                </a:gridCol>
                <a:gridCol w="2287333">
                  <a:extLst>
                    <a:ext uri="{9D8B030D-6E8A-4147-A177-3AD203B41FA5}">
                      <a16:colId xmlns:a16="http://schemas.microsoft.com/office/drawing/2014/main" val="2054552738"/>
                    </a:ext>
                  </a:extLst>
                </a:gridCol>
              </a:tblGrid>
              <a:tr h="0">
                <a:tc>
                  <a:txBody>
                    <a:bodyPr/>
                    <a:lstStyle/>
                    <a:p>
                      <a:pPr algn="ct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Aspect</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Shaper</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Planer</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err="1">
                          <a:solidFill>
                            <a:schemeClr val="tx1"/>
                          </a:solidFill>
                          <a:latin typeface="Times New Roman" panose="02020603050405020304" pitchFamily="18" charset="0"/>
                          <a:cs typeface="Times New Roman" panose="02020603050405020304" pitchFamily="18" charset="0"/>
                        </a:rPr>
                        <a:t>Slotter</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6954659"/>
                  </a:ext>
                </a:extLst>
              </a:tr>
              <a:tr h="688424">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4</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IN" sz="2000" dirty="0">
                          <a:solidFill>
                            <a:schemeClr val="tx1"/>
                          </a:solidFill>
                          <a:latin typeface="Times New Roman" panose="02020603050405020304" pitchFamily="18" charset="0"/>
                          <a:cs typeface="Times New Roman" panose="02020603050405020304" pitchFamily="18" charset="0"/>
                        </a:rPr>
                        <a:t>Typical work size &amp; set-up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IN" sz="2000" dirty="0">
                          <a:solidFill>
                            <a:schemeClr val="tx1"/>
                          </a:solidFill>
                          <a:latin typeface="Times New Roman" panose="02020603050405020304" pitchFamily="18" charset="0"/>
                          <a:cs typeface="Times New Roman" panose="02020603050405020304" pitchFamily="18" charset="0"/>
                        </a:rPr>
                        <a:t>Relatively small parts quick set-up time</a:t>
                      </a:r>
                    </a:p>
                    <a:p>
                      <a:pPr algn="l"/>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Bigger parts require lengthy </a:t>
                      </a:r>
                    </a:p>
                    <a:p>
                      <a:pPr algn="l"/>
                      <a:r>
                        <a:rPr lang="en-US" sz="2000" dirty="0">
                          <a:solidFill>
                            <a:schemeClr val="tx1"/>
                          </a:solidFill>
                          <a:latin typeface="Times New Roman" panose="02020603050405020304" pitchFamily="18" charset="0"/>
                          <a:cs typeface="Times New Roman" panose="02020603050405020304" pitchFamily="18" charset="0"/>
                        </a:rPr>
                        <a:t>set up time</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Times New Roman" panose="02020603050405020304" pitchFamily="18" charset="0"/>
                          <a:cs typeface="Times New Roman" panose="02020603050405020304" pitchFamily="18" charset="0"/>
                        </a:rPr>
                        <a:t>Relatively small parts, quick setup time</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5053144"/>
                  </a:ext>
                </a:extLst>
              </a:tr>
              <a:tr h="655068">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5</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No. of surfaces that can be machined</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Only one surface at a time</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Three surfaces can be machined at a time</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Times New Roman" panose="02020603050405020304" pitchFamily="18" charset="0"/>
                          <a:cs typeface="Times New Roman" panose="02020603050405020304" pitchFamily="18" charset="0"/>
                        </a:rPr>
                        <a:t>Only one surface at a time</a:t>
                      </a:r>
                      <a:endParaRPr lang="en-IN" sz="2000" dirty="0">
                        <a:solidFill>
                          <a:schemeClr val="tx1"/>
                        </a:solidFill>
                        <a:latin typeface="Times New Roman" panose="02020603050405020304" pitchFamily="18" charset="0"/>
                        <a:cs typeface="Times New Roman" panose="02020603050405020304" pitchFamily="18" charset="0"/>
                      </a:endParaRPr>
                    </a:p>
                    <a:p>
                      <a:pPr algn="l"/>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2789419"/>
                  </a:ext>
                </a:extLst>
              </a:tr>
              <a:tr h="655068">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6</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Material Removal Rate (MRR)</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Low MRR</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High since multiple tools can be held at a time</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Low MRR</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08937912"/>
                  </a:ext>
                </a:extLst>
              </a:tr>
              <a:tr h="655068">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7</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Tool size</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Regular size similar to lathe</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Bigger size</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Times New Roman" panose="02020603050405020304" pitchFamily="18" charset="0"/>
                          <a:cs typeface="Times New Roman" panose="02020603050405020304" pitchFamily="18" charset="0"/>
                        </a:rPr>
                        <a:t>Regular size similar to lathe</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3448399"/>
                  </a:ext>
                </a:extLst>
              </a:tr>
              <a:tr h="655068">
                <a:tc>
                  <a:txBody>
                    <a:bodyPr/>
                    <a:lstStyle/>
                    <a:p>
                      <a:pPr algn="ctr"/>
                      <a:r>
                        <a:rPr lang="en-US" sz="2000" dirty="0">
                          <a:solidFill>
                            <a:schemeClr val="tx1"/>
                          </a:solidFill>
                          <a:latin typeface="Times New Roman" panose="02020603050405020304" pitchFamily="18" charset="0"/>
                          <a:cs typeface="Times New Roman" panose="02020603050405020304" pitchFamily="18" charset="0"/>
                        </a:rPr>
                        <a:t>8</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IN" sz="2000" dirty="0">
                          <a:solidFill>
                            <a:schemeClr val="tx1"/>
                          </a:solidFill>
                          <a:latin typeface="Times New Roman" panose="02020603050405020304" pitchFamily="18" charset="0"/>
                          <a:cs typeface="Times New Roman" panose="02020603050405020304" pitchFamily="18" charset="0"/>
                        </a:rPr>
                        <a:t>Range of speeds &amp; feeds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Smaller range &amp; smaller number of</a:t>
                      </a:r>
                    </a:p>
                    <a:p>
                      <a:pPr algn="l"/>
                      <a:r>
                        <a:rPr lang="en-US" sz="2000" dirty="0">
                          <a:solidFill>
                            <a:schemeClr val="tx1"/>
                          </a:solidFill>
                          <a:latin typeface="Times New Roman" panose="02020603050405020304" pitchFamily="18" charset="0"/>
                          <a:cs typeface="Times New Roman" panose="02020603050405020304" pitchFamily="18" charset="0"/>
                        </a:rPr>
                        <a:t>speeds and feeds</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2000" dirty="0">
                          <a:solidFill>
                            <a:schemeClr val="tx1"/>
                          </a:solidFill>
                          <a:latin typeface="Times New Roman" panose="02020603050405020304" pitchFamily="18" charset="0"/>
                          <a:cs typeface="Times New Roman" panose="02020603050405020304" pitchFamily="18" charset="0"/>
                        </a:rPr>
                        <a:t>Wide range and more number speeds and</a:t>
                      </a:r>
                    </a:p>
                    <a:p>
                      <a:pPr algn="l"/>
                      <a:r>
                        <a:rPr lang="en-US" sz="2000" dirty="0">
                          <a:solidFill>
                            <a:schemeClr val="tx1"/>
                          </a:solidFill>
                          <a:latin typeface="Times New Roman" panose="02020603050405020304" pitchFamily="18" charset="0"/>
                          <a:cs typeface="Times New Roman" panose="02020603050405020304" pitchFamily="18" charset="0"/>
                        </a:rPr>
                        <a:t>feeds available</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Times New Roman" panose="02020603050405020304" pitchFamily="18" charset="0"/>
                          <a:cs typeface="Times New Roman" panose="02020603050405020304" pitchFamily="18" charset="0"/>
                        </a:rPr>
                        <a:t>Smaller range &amp; smaller number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Times New Roman" panose="02020603050405020304" pitchFamily="18" charset="0"/>
                          <a:cs typeface="Times New Roman" panose="02020603050405020304" pitchFamily="18" charset="0"/>
                        </a:rPr>
                        <a:t>speeds &amp; feeds</a:t>
                      </a:r>
                      <a:endParaRPr lang="en-IN"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7755977"/>
                  </a:ext>
                </a:extLst>
              </a:tr>
            </a:tbl>
          </a:graphicData>
        </a:graphic>
      </p:graphicFrame>
    </p:spTree>
    <p:extLst>
      <p:ext uri="{BB962C8B-B14F-4D97-AF65-F5344CB8AC3E}">
        <p14:creationId xmlns:p14="http://schemas.microsoft.com/office/powerpoint/2010/main" val="1547721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7AB08A-43FA-499A-9029-8053AD503F61}"/>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4570A6AC-DF89-4B50-AD18-DF3C2CED4ED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026" name="Picture 2" descr="The Shaping Machine - GIF on Imgur">
            <a:extLst>
              <a:ext uri="{FF2B5EF4-FFF2-40B4-BE49-F238E27FC236}">
                <a16:creationId xmlns:a16="http://schemas.microsoft.com/office/drawing/2014/main" id="{00B046FB-88AE-480D-B1D2-FDE72FDB46D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91428" y="294778"/>
            <a:ext cx="7161144" cy="6086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023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elt Gear Shaper Machine, Model: KMT-24, Capacity: 24 Cm, | ID: 20490979697">
            <a:extLst>
              <a:ext uri="{FF2B5EF4-FFF2-40B4-BE49-F238E27FC236}">
                <a16:creationId xmlns:a16="http://schemas.microsoft.com/office/drawing/2014/main" id="{F0D31ADE-4D61-4785-9437-3FAD6CFA4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03530"/>
            <a:ext cx="6000750" cy="609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827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DB0C76-6693-4852-AC26-CB17BCDE657F}"/>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2A705CDF-2F15-4F08-BB6E-77787205B33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3074" name="Picture 2" descr="What is Shaper Machine? - Mechanical Booster">
            <a:extLst>
              <a:ext uri="{FF2B5EF4-FFF2-40B4-BE49-F238E27FC236}">
                <a16:creationId xmlns:a16="http://schemas.microsoft.com/office/drawing/2014/main" id="{7F52FFF9-C23A-4E61-AC7B-E81350F5C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627" y="971137"/>
            <a:ext cx="8658746" cy="463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50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F316550-DD8C-4A74-8E65-C6127BF31F8C}"/>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1E923F48-27A5-4E73-BE30-1AA438F2951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6146" name="Picture 2" descr="CLAPPER BOX OF SHAPER | 3D CAD Model Library | GrabCAD">
            <a:extLst>
              <a:ext uri="{FF2B5EF4-FFF2-40B4-BE49-F238E27FC236}">
                <a16:creationId xmlns:a16="http://schemas.microsoft.com/office/drawing/2014/main" id="{DA4D04CD-4D50-48A2-87E0-37C532D12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67" y="136525"/>
            <a:ext cx="8023265"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892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D0CD23-A62A-42D3-B1D2-09D3B0D53C28}"/>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84C26B93-F497-4D59-8877-5062BD00754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7170" name="Picture 2" descr="Metal Shaper Column 42">
            <a:extLst>
              <a:ext uri="{FF2B5EF4-FFF2-40B4-BE49-F238E27FC236}">
                <a16:creationId xmlns:a16="http://schemas.microsoft.com/office/drawing/2014/main" id="{00E9CDE2-ED72-446F-9EF1-A4E809580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29" y="133557"/>
            <a:ext cx="2712141" cy="226011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HAPER MECHANISM: Crank and slotted link mechanism ~ MECHTECH GURU">
            <a:extLst>
              <a:ext uri="{FF2B5EF4-FFF2-40B4-BE49-F238E27FC236}">
                <a16:creationId xmlns:a16="http://schemas.microsoft.com/office/drawing/2014/main" id="{83011DA6-E082-4DAA-8CBA-BCD8A249B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919" y="2427425"/>
            <a:ext cx="7665968" cy="3713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09851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8" ma:contentTypeDescription="Create a new document." ma:contentTypeScope="" ma:versionID="c53a5bd4e2f0a116f991785a05182290">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be05d1ba19fe212616e94f2f0c56faf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element ref="ns2:_Flow_SignoffStatu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element name="_Flow_SignoffStatus" ma:index="24" nillable="true" ma:displayName="Sign-off status" ma:internalName="Sign_x002d_off_x0020_status">
      <xsd:simpleType>
        <xsd:restriction base="dms:Text"/>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_Flow_SignoffStatus xmlns="803c8e6e-8136-4d7d-af1c-024f8e6687c9" xsi:nil="true"/>
  </documentManagement>
</p:properties>
</file>

<file path=customXml/itemProps1.xml><?xml version="1.0" encoding="utf-8"?>
<ds:datastoreItem xmlns:ds="http://schemas.openxmlformats.org/officeDocument/2006/customXml" ds:itemID="{B5BA8BE8-0A86-4DBC-82C9-CFBFF2F86758}"/>
</file>

<file path=customXml/itemProps2.xml><?xml version="1.0" encoding="utf-8"?>
<ds:datastoreItem xmlns:ds="http://schemas.openxmlformats.org/officeDocument/2006/customXml" ds:itemID="{8E989B0D-F986-434C-8918-6B721E64A94D}"/>
</file>

<file path=customXml/itemProps3.xml><?xml version="1.0" encoding="utf-8"?>
<ds:datastoreItem xmlns:ds="http://schemas.openxmlformats.org/officeDocument/2006/customXml" ds:itemID="{C563F9E6-1ECD-4363-940C-C7D29CDF80B6}"/>
</file>

<file path=docProps/app.xml><?xml version="1.0" encoding="utf-8"?>
<Properties xmlns="http://schemas.openxmlformats.org/officeDocument/2006/extended-properties" xmlns:vt="http://schemas.openxmlformats.org/officeDocument/2006/docPropsVTypes">
  <Template>Office Theme</Template>
  <TotalTime>88</TotalTime>
  <Words>1216</Words>
  <Application>Microsoft Office PowerPoint</Application>
  <PresentationFormat>On-screen Show (4:3)</PresentationFormat>
  <Paragraphs>163</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Times New Roman</vt:lpstr>
      <vt:lpstr>Wingdings</vt:lpstr>
      <vt:lpstr>Default Design</vt:lpstr>
      <vt:lpstr>Reciprocating Machine Tools</vt:lpstr>
      <vt:lpstr>PowerPoint Presentation</vt:lpstr>
      <vt:lpstr>SHAPER  (SHAPING MACHINE) </vt:lpstr>
      <vt:lpstr>SHAPER  (SHAPING MACHINE)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SHAPER MECHANISM</vt:lpstr>
      <vt:lpstr>PowerPoint Presentation</vt:lpstr>
      <vt:lpstr>Crank and Slotted Link Mechanism</vt:lpstr>
      <vt:lpstr>PowerPoint Presentation</vt:lpstr>
      <vt:lpstr>PowerPoint Presentation</vt:lpstr>
      <vt:lpstr>PowerPoint Presentation</vt:lpstr>
      <vt:lpstr>PowerPoint Presentation</vt:lpstr>
      <vt:lpstr>SHAPER OPERATIONS</vt:lpstr>
      <vt:lpstr>PowerPoint Presentation</vt:lpstr>
      <vt:lpstr>PowerPoint Presentation</vt:lpstr>
      <vt:lpstr>PowerPoint Presentation</vt:lpstr>
      <vt:lpstr>PowerPoint Presentation</vt:lpstr>
      <vt:lpstr>PowerPoint Presentation</vt:lpstr>
      <vt:lpstr>PLANER (PLANER MACHINE)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SLOTTER (SLOTTER MACHINE)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Hemant Raj Singh [MU - Jaipur]</dc:creator>
  <cp:lastModifiedBy>Adithya G S S [MAHE-MITBLR]</cp:lastModifiedBy>
  <cp:revision>47</cp:revision>
  <dcterms:created xsi:type="dcterms:W3CDTF">2019-07-17T08:47:07Z</dcterms:created>
  <dcterms:modified xsi:type="dcterms:W3CDTF">2022-01-27T07:16:03Z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ies>
</file>